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350" r:id="rId2"/>
    <p:sldId id="302" r:id="rId3"/>
    <p:sldId id="358" r:id="rId4"/>
    <p:sldId id="307" r:id="rId5"/>
    <p:sldId id="450" r:id="rId6"/>
    <p:sldId id="451" r:id="rId7"/>
    <p:sldId id="439" r:id="rId8"/>
    <p:sldId id="400" r:id="rId9"/>
    <p:sldId id="452" r:id="rId10"/>
    <p:sldId id="453" r:id="rId11"/>
    <p:sldId id="448" r:id="rId12"/>
    <p:sldId id="454" r:id="rId13"/>
    <p:sldId id="440" r:id="rId14"/>
    <p:sldId id="455" r:id="rId15"/>
    <p:sldId id="345" r:id="rId16"/>
    <p:sldId id="346" r:id="rId17"/>
    <p:sldId id="348" r:id="rId18"/>
    <p:sldId id="441" r:id="rId19"/>
    <p:sldId id="456" r:id="rId20"/>
    <p:sldId id="457" r:id="rId21"/>
    <p:sldId id="458" r:id="rId22"/>
    <p:sldId id="443" r:id="rId23"/>
    <p:sldId id="328" r:id="rId24"/>
    <p:sldId id="401" r:id="rId25"/>
    <p:sldId id="402" r:id="rId26"/>
    <p:sldId id="330" r:id="rId27"/>
    <p:sldId id="368" r:id="rId28"/>
    <p:sldId id="306" r:id="rId29"/>
    <p:sldId id="445" r:id="rId30"/>
    <p:sldId id="341" r:id="rId31"/>
    <p:sldId id="459" r:id="rId32"/>
    <p:sldId id="447" r:id="rId33"/>
    <p:sldId id="449" r:id="rId34"/>
    <p:sldId id="461" r:id="rId35"/>
    <p:sldId id="462" r:id="rId36"/>
    <p:sldId id="463" r:id="rId37"/>
    <p:sldId id="464" r:id="rId38"/>
    <p:sldId id="470" r:id="rId39"/>
    <p:sldId id="474" r:id="rId40"/>
    <p:sldId id="475" r:id="rId41"/>
    <p:sldId id="369" r:id="rId42"/>
    <p:sldId id="396" r:id="rId43"/>
    <p:sldId id="397" r:id="rId44"/>
    <p:sldId id="372" r:id="rId45"/>
    <p:sldId id="371" r:id="rId46"/>
    <p:sldId id="373" r:id="rId47"/>
    <p:sldId id="374" r:id="rId48"/>
    <p:sldId id="379" r:id="rId49"/>
    <p:sldId id="380" r:id="rId50"/>
    <p:sldId id="384" r:id="rId51"/>
    <p:sldId id="387" r:id="rId52"/>
    <p:sldId id="386" r:id="rId53"/>
    <p:sldId id="430" r:id="rId54"/>
    <p:sldId id="294" r:id="rId55"/>
    <p:sldId id="331" r:id="rId56"/>
    <p:sldId id="299" r:id="rId57"/>
    <p:sldId id="297" r:id="rId58"/>
    <p:sldId id="434" r:id="rId59"/>
    <p:sldId id="295" r:id="rId60"/>
    <p:sldId id="429" r:id="rId61"/>
    <p:sldId id="326" r:id="rId62"/>
    <p:sldId id="431" r:id="rId63"/>
    <p:sldId id="432" r:id="rId64"/>
    <p:sldId id="433" r:id="rId65"/>
    <p:sldId id="435" r:id="rId66"/>
    <p:sldId id="436" r:id="rId67"/>
    <p:sldId id="476" r:id="rId68"/>
    <p:sldId id="437" r:id="rId69"/>
    <p:sldId id="324" r:id="rId70"/>
    <p:sldId id="310" r:id="rId71"/>
    <p:sldId id="309" r:id="rId72"/>
    <p:sldId id="311" r:id="rId73"/>
    <p:sldId id="312" r:id="rId74"/>
    <p:sldId id="308" r:id="rId75"/>
    <p:sldId id="316" r:id="rId76"/>
    <p:sldId id="323" r:id="rId77"/>
    <p:sldId id="319" r:id="rId78"/>
    <p:sldId id="318" r:id="rId79"/>
    <p:sldId id="317" r:id="rId80"/>
    <p:sldId id="313" r:id="rId81"/>
    <p:sldId id="314" r:id="rId82"/>
    <p:sldId id="322" r:id="rId83"/>
    <p:sldId id="321" r:id="rId84"/>
    <p:sldId id="438" r:id="rId85"/>
    <p:sldId id="477" r:id="rId86"/>
    <p:sldId id="471" r:id="rId87"/>
    <p:sldId id="472" r:id="rId88"/>
    <p:sldId id="473" r:id="rId89"/>
    <p:sldId id="478" r:id="rId90"/>
    <p:sldId id="479" r:id="rId91"/>
    <p:sldId id="480" r:id="rId92"/>
    <p:sldId id="2373" r:id="rId93"/>
    <p:sldId id="624" r:id="rId94"/>
    <p:sldId id="2360" r:id="rId95"/>
    <p:sldId id="2361" r:id="rId96"/>
    <p:sldId id="2364" r:id="rId97"/>
    <p:sldId id="2362" r:id="rId98"/>
    <p:sldId id="2365" r:id="rId99"/>
    <p:sldId id="2363" r:id="rId100"/>
    <p:sldId id="2368" r:id="rId101"/>
    <p:sldId id="2366" r:id="rId102"/>
    <p:sldId id="2367" r:id="rId103"/>
    <p:sldId id="2369" r:id="rId104"/>
    <p:sldId id="2121" r:id="rId105"/>
    <p:sldId id="2356" r:id="rId106"/>
    <p:sldId id="2370" r:id="rId107"/>
    <p:sldId id="2371" r:id="rId108"/>
    <p:sldId id="503" r:id="rId109"/>
    <p:sldId id="504" r:id="rId110"/>
    <p:sldId id="2372" r:id="rId111"/>
    <p:sldId id="292" r:id="rId112"/>
    <p:sldId id="2374" r:id="rId113"/>
    <p:sldId id="2380" r:id="rId114"/>
    <p:sldId id="2381" r:id="rId115"/>
    <p:sldId id="2385" r:id="rId116"/>
    <p:sldId id="2382" r:id="rId117"/>
    <p:sldId id="2383" r:id="rId118"/>
    <p:sldId id="2384" r:id="rId119"/>
    <p:sldId id="2386" r:id="rId120"/>
    <p:sldId id="2387" r:id="rId121"/>
    <p:sldId id="2388" r:id="rId122"/>
    <p:sldId id="2389" r:id="rId123"/>
    <p:sldId id="2390" r:id="rId124"/>
    <p:sldId id="2391" r:id="rId125"/>
    <p:sldId id="2392" r:id="rId126"/>
    <p:sldId id="2393" r:id="rId127"/>
    <p:sldId id="2394" r:id="rId128"/>
    <p:sldId id="2375" r:id="rId129"/>
    <p:sldId id="532" r:id="rId130"/>
    <p:sldId id="536" r:id="rId131"/>
    <p:sldId id="537" r:id="rId132"/>
    <p:sldId id="2376" r:id="rId133"/>
    <p:sldId id="2377" r:id="rId134"/>
    <p:sldId id="2378" r:id="rId135"/>
    <p:sldId id="2379" r:id="rId136"/>
  </p:sldIdLst>
  <p:sldSz cx="12133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2">
          <p15:clr>
            <a:srgbClr val="A4A3A4"/>
          </p15:clr>
        </p15:guide>
        <p15:guide id="3" pos="827">
          <p15:clr>
            <a:srgbClr val="A4A3A4"/>
          </p15:clr>
        </p15:guide>
        <p15:guide id="4" pos="3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CE7"/>
    <a:srgbClr val="A2E4E6"/>
    <a:srgbClr val="38B2C2"/>
    <a:srgbClr val="489BE0"/>
    <a:srgbClr val="434343"/>
    <a:srgbClr val="D1F0FB"/>
    <a:srgbClr val="59C1CF"/>
    <a:srgbClr val="48C6EF"/>
    <a:srgbClr val="4BC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82956" autoAdjust="0"/>
  </p:normalViewPr>
  <p:slideViewPr>
    <p:cSldViewPr>
      <p:cViewPr varScale="1">
        <p:scale>
          <a:sx n="107" d="100"/>
          <a:sy n="107" d="100"/>
        </p:scale>
        <p:origin x="896" y="176"/>
      </p:cViewPr>
      <p:guideLst>
        <p:guide orient="horz" pos="2160"/>
        <p:guide pos="3822"/>
        <p:guide pos="827"/>
        <p:guide pos="3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4B4D-F13F-4604-BACF-58C6396B3595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1143000"/>
            <a:ext cx="5461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E06F-517F-40F5-A343-6202DEE3E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8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9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코끼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토끼로 수정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2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강의자료 </a:t>
            </a:r>
            <a:r>
              <a:rPr lang="en-US" altLang="ko-KR" dirty="0"/>
              <a:t>8</a:t>
            </a:r>
            <a:r>
              <a:rPr lang="ko-KR" altLang="en-US" dirty="0"/>
              <a:t>장 </a:t>
            </a:r>
            <a:r>
              <a:rPr lang="en-US" altLang="ko-KR" dirty="0"/>
              <a:t>23</a:t>
            </a:r>
            <a:r>
              <a:rPr lang="ko-KR" altLang="en-US" dirty="0"/>
              <a:t>쪽 참고 </a:t>
            </a:r>
            <a:r>
              <a:rPr lang="en-US" altLang="ko-KR" dirty="0"/>
              <a:t>-&gt;</a:t>
            </a:r>
            <a:r>
              <a:rPr lang="ko-KR" altLang="en-US" dirty="0"/>
              <a:t> 강의자료 </a:t>
            </a:r>
            <a:r>
              <a:rPr lang="en-US" altLang="ko-KR" dirty="0"/>
              <a:t>“7</a:t>
            </a:r>
            <a:r>
              <a:rPr lang="ko-KR" altLang="en-US" dirty="0"/>
              <a:t>장 함수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사용자 정의 함수</a:t>
            </a:r>
            <a:r>
              <a:rPr lang="en-US" altLang="ko-KR" dirty="0"/>
              <a:t>”,</a:t>
            </a:r>
            <a:r>
              <a:rPr lang="ko-KR" altLang="en-US" dirty="0"/>
              <a:t>  </a:t>
            </a:r>
            <a:r>
              <a:rPr lang="en-US" altLang="ko-KR" dirty="0"/>
              <a:t>25</a:t>
            </a:r>
            <a:r>
              <a:rPr lang="ko-KR" altLang="en-US" dirty="0"/>
              <a:t>쪽 참고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57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/>
              <a:t>wonjuweather.csv</a:t>
            </a:r>
            <a:r>
              <a:rPr lang="ko-KR" altLang="en-US" sz="1200" dirty="0"/>
              <a:t> 파일 </a:t>
            </a:r>
            <a:r>
              <a:rPr lang="ko-KR" altLang="en-US" sz="1200"/>
              <a:t>공유 필요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6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8924F-BD3C-4659-BF99-4388232CF98C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44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comprehension: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iterable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오브젝트를 생성하기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있는 유용한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6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data.kma.go.kr</a:t>
            </a:r>
            <a:r>
              <a:rPr lang="en-US" dirty="0"/>
              <a:t>/climate/average30Years/selectAverage30YearsKoreaList.do?pgmNo=188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7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euc-kr</a:t>
            </a:r>
            <a:r>
              <a:rPr lang="en-US" dirty="0"/>
              <a:t> -&gt; utf8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4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-&gt; .</a:t>
            </a:r>
            <a:r>
              <a:rPr lang="en-US" dirty="0" err="1"/>
              <a:t>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8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seoul.csv</a:t>
            </a:r>
            <a:r>
              <a:rPr lang="en-US" dirty="0"/>
              <a:t> </a:t>
            </a:r>
            <a:r>
              <a:rPr lang="ko-KR" altLang="en-US" dirty="0"/>
              <a:t>파일 공유 필요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0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" y="-1015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1" y="2700687"/>
            <a:ext cx="9999377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차시명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179822" y="2252166"/>
            <a:ext cx="2447925" cy="448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주차명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0885748-236B-4338-9D70-05CEDA313CC6}"/>
              </a:ext>
            </a:extLst>
          </p:cNvPr>
          <p:cNvSpPr txBox="1">
            <a:spLocks/>
          </p:cNvSpPr>
          <p:nvPr userDrawn="1"/>
        </p:nvSpPr>
        <p:spPr>
          <a:xfrm>
            <a:off x="1187437" y="465005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D75D56B-29FA-40FD-9EF2-CE77D417F0DF}"/>
              </a:ext>
            </a:extLst>
          </p:cNvPr>
          <p:cNvSpPr txBox="1">
            <a:spLocks/>
          </p:cNvSpPr>
          <p:nvPr userDrawn="1"/>
        </p:nvSpPr>
        <p:spPr>
          <a:xfrm>
            <a:off x="1187437" y="4102113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74286CF-FDAD-D245-AD3D-683FBB86A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3836"/>
            <a:ext cx="12140050" cy="686183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A2F2CA-0FE1-D644-95BC-CC292BD25550}"/>
              </a:ext>
            </a:extLst>
          </p:cNvPr>
          <p:cNvSpPr txBox="1">
            <a:spLocks/>
          </p:cNvSpPr>
          <p:nvPr userDrawn="1"/>
        </p:nvSpPr>
        <p:spPr>
          <a:xfrm>
            <a:off x="8819950" y="6382530"/>
            <a:ext cx="2729984" cy="240323"/>
          </a:xfrm>
          <a:prstGeom prst="rect">
            <a:avLst/>
          </a:prstGeom>
        </p:spPr>
        <p:txBody>
          <a:bodyPr vert="horz" lIns="90999" tIns="45500" rIns="90999" bIns="4550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194" smtClean="0">
                <a:latin typeface="+mj-ea"/>
                <a:ea typeface="+mj-ea"/>
              </a:rPr>
              <a:pPr/>
              <a:t>‹#›</a:t>
            </a:fld>
            <a:endParaRPr lang="ko-KR" altLang="en-US" sz="896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E41FB-EC66-E744-B890-445AF4F3AFE0}"/>
              </a:ext>
            </a:extLst>
          </p:cNvPr>
          <p:cNvSpPr txBox="1"/>
          <p:nvPr userDrawn="1"/>
        </p:nvSpPr>
        <p:spPr>
          <a:xfrm>
            <a:off x="4179734" y="6345854"/>
            <a:ext cx="283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컴퓨팅 사고 </a:t>
            </a:r>
            <a:r>
              <a:rPr kumimoji="1" lang="en-US" altLang="ko-KR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(Computational Thinking)</a:t>
            </a:r>
            <a:endParaRPr kumimoji="1" lang="ko-Kore-KR" altLang="en-US" sz="1194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776273C-5080-C74D-8C73-035B1D3B5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330" y="467729"/>
            <a:ext cx="10966604" cy="486508"/>
          </a:xfrm>
        </p:spPr>
        <p:txBody>
          <a:bodyPr>
            <a:normAutofit/>
          </a:bodyPr>
          <a:lstStyle>
            <a:lvl1pPr>
              <a:defRPr sz="2787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DBF4A53-AE80-4DA6-B13E-B44736D14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59" t="31106" r="18013" b="15443"/>
          <a:stretch/>
        </p:blipFill>
        <p:spPr>
          <a:xfrm>
            <a:off x="3122799" y="1957516"/>
            <a:ext cx="5887666" cy="366768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8BB7A-FDBB-194C-88C4-DF51A58829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0" y="1224356"/>
            <a:ext cx="10966604" cy="4977617"/>
          </a:xfrm>
        </p:spPr>
        <p:txBody>
          <a:bodyPr>
            <a:normAutofit/>
          </a:bodyPr>
          <a:lstStyle>
            <a:lvl1pPr marL="227503" indent="-227503" latinLnBrk="0">
              <a:lnSpc>
                <a:spcPct val="150000"/>
              </a:lnSpc>
              <a:buFont typeface="Wingdings" panose="05000000000000000000" pitchFamily="2" charset="2"/>
              <a:buChar char="u"/>
              <a:defRPr sz="1990">
                <a:latin typeface="+mj-ea"/>
                <a:ea typeface="+mj-ea"/>
              </a:defRPr>
            </a:lvl1pPr>
            <a:lvl2pPr marL="537159" indent="-227503" latinLnBrk="0">
              <a:lnSpc>
                <a:spcPct val="150000"/>
              </a:lnSpc>
              <a:buFont typeface="Wingdings" panose="05000000000000000000" pitchFamily="2" charset="2"/>
              <a:buChar char="§"/>
              <a:defRPr sz="1791">
                <a:latin typeface="+mj-ea"/>
                <a:ea typeface="+mj-ea"/>
              </a:defRPr>
            </a:lvl2pPr>
            <a:lvl3pPr marL="892633" indent="-227503" latinLnBrk="0">
              <a:lnSpc>
                <a:spcPct val="150000"/>
              </a:lnSpc>
              <a:defRPr sz="1592">
                <a:latin typeface="+mj-ea"/>
                <a:ea typeface="+mj-ea"/>
              </a:defRPr>
            </a:lvl3pPr>
            <a:lvl4pPr marL="1161212" indent="-227503" latinLnBrk="0">
              <a:lnSpc>
                <a:spcPct val="150000"/>
              </a:lnSpc>
              <a:buFont typeface="Wingdings" panose="05000000000000000000" pitchFamily="2" charset="2"/>
              <a:buChar char="ü"/>
              <a:defRPr sz="1393">
                <a:latin typeface="+mj-ea"/>
                <a:ea typeface="+mj-ea"/>
              </a:defRPr>
            </a:lvl4pPr>
            <a:lvl5pPr marL="1429792" indent="-227503" latinLnBrk="0">
              <a:lnSpc>
                <a:spcPct val="150000"/>
              </a:lnSpc>
              <a:buFont typeface="Wingdings" panose="05000000000000000000" pitchFamily="2" charset="2"/>
              <a:buChar char="Ø"/>
              <a:defRPr sz="1194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2C4337-8D5B-B149-810E-0159B0488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1057D6-0C02-F84D-9DB3-9F23AD32D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1" y="1224357"/>
            <a:ext cx="10966604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EBA2D8-ED5B-CA4C-9477-0B158754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31" y="467729"/>
            <a:ext cx="10966604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BA4167-B763-EF46-9DD3-796C6191985F}"/>
              </a:ext>
            </a:extLst>
          </p:cNvPr>
          <p:cNvSpPr txBox="1">
            <a:spLocks/>
          </p:cNvSpPr>
          <p:nvPr userDrawn="1"/>
        </p:nvSpPr>
        <p:spPr>
          <a:xfrm>
            <a:off x="8819949" y="6382531"/>
            <a:ext cx="2729984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29863-D4C0-3244-BEE9-9C00CDAB041D}"/>
              </a:ext>
            </a:extLst>
          </p:cNvPr>
          <p:cNvSpPr txBox="1"/>
          <p:nvPr userDrawn="1"/>
        </p:nvSpPr>
        <p:spPr>
          <a:xfrm>
            <a:off x="4179734" y="6345855"/>
            <a:ext cx="2947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데이터프로그래밍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(Data Programming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7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88231" y="1988840"/>
            <a:ext cx="8921668" cy="3808412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571500">
              <a:lnSpc>
                <a:spcPct val="150000"/>
              </a:lnSpc>
              <a:buFont typeface="Wingdings" panose="05000000000000000000" pitchFamily="2" charset="2"/>
              <a:buChar char="§"/>
              <a:defRPr sz="3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 01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02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03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04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66477" y="500423"/>
            <a:ext cx="8921668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051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-29370" y="0"/>
            <a:ext cx="12162633" cy="69573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70" y="-4640"/>
            <a:ext cx="12227757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-4640"/>
            <a:ext cx="9734968" cy="96666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5"/>
              </a:buBlip>
              <a:defRPr sz="2400" b="1">
                <a:solidFill>
                  <a:srgbClr val="434343"/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000" b="1">
                <a:solidFill>
                  <a:srgbClr val="434343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1800">
                <a:solidFill>
                  <a:srgbClr val="434343"/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CDBFEF-8882-48BA-9F69-5FD35DE99ADD}"/>
              </a:ext>
            </a:extLst>
          </p:cNvPr>
          <p:cNvSpPr/>
          <p:nvPr userDrawn="1"/>
        </p:nvSpPr>
        <p:spPr>
          <a:xfrm>
            <a:off x="57151" y="6309320"/>
            <a:ext cx="608880" cy="4976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1034438-0BED-4997-AA85-F373B9DF9460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3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69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68" y="-4640"/>
            <a:ext cx="12227756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0"/>
            <a:ext cx="9734967" cy="962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6E3DC5-87E7-4A54-A92C-6C91E72C0A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4"/>
              </a:buBlip>
              <a:defRPr sz="28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20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</p:spTree>
    <p:extLst>
      <p:ext uri="{BB962C8B-B14F-4D97-AF65-F5344CB8AC3E}">
        <p14:creationId xmlns:p14="http://schemas.microsoft.com/office/powerpoint/2010/main" val="303986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C20D70E-8B9E-5C44-ADE5-C783714A8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569" y="2276872"/>
            <a:ext cx="10660616" cy="1768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1 – 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29140A-EA00-594E-A646-22A868BFEE88}"/>
              </a:ext>
            </a:extLst>
          </p:cNvPr>
          <p:cNvSpPr txBox="1">
            <a:spLocks/>
          </p:cNvSpPr>
          <p:nvPr userDrawn="1"/>
        </p:nvSpPr>
        <p:spPr>
          <a:xfrm>
            <a:off x="1181569" y="126876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땡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E25B5-C5C3-498D-82C1-767B317061B5}"/>
              </a:ext>
            </a:extLst>
          </p:cNvPr>
          <p:cNvSpPr txBox="1"/>
          <p:nvPr userDrawn="1"/>
        </p:nvSpPr>
        <p:spPr>
          <a:xfrm>
            <a:off x="1026071" y="2636912"/>
            <a:ext cx="6087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26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14A9FC-07E5-47A0-B791-4555FB147FBB}"/>
              </a:ext>
            </a:extLst>
          </p:cNvPr>
          <p:cNvSpPr/>
          <p:nvPr userDrawn="1"/>
        </p:nvSpPr>
        <p:spPr>
          <a:xfrm>
            <a:off x="0" y="0"/>
            <a:ext cx="30333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2B82F-5C23-4C46-ACF9-6129B9F90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6" y="0"/>
            <a:ext cx="9099947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DFBEA-0CAD-7F4D-B767-E42C8595B5BE}"/>
              </a:ext>
            </a:extLst>
          </p:cNvPr>
          <p:cNvSpPr/>
          <p:nvPr userDrawn="1"/>
        </p:nvSpPr>
        <p:spPr>
          <a:xfrm>
            <a:off x="0" y="491911"/>
            <a:ext cx="2878123" cy="369332"/>
          </a:xfrm>
          <a:prstGeom prst="rect">
            <a:avLst/>
          </a:prstGeom>
          <a:solidFill>
            <a:srgbClr val="E87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791"/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64534E4E-7959-C84D-9918-5683A40FD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201" y="815691"/>
            <a:ext cx="11300866" cy="1325563"/>
          </a:xfrm>
        </p:spPr>
        <p:txBody>
          <a:bodyPr>
            <a:no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변화하는 사회 컴퓨팅 사고</a:t>
            </a:r>
            <a:endParaRPr kumimoji="1" lang="ko-Kore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7A7C688-0F75-684A-ADEF-0CFDFB269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231" y="491911"/>
            <a:ext cx="2327895" cy="369332"/>
          </a:xfrm>
        </p:spPr>
        <p:txBody>
          <a:bodyPr>
            <a:normAutofit/>
          </a:bodyPr>
          <a:lstStyle>
            <a:lvl1pPr marL="0" indent="0">
              <a:buNone/>
              <a:defRPr sz="199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5005" indent="0">
              <a:buNone/>
              <a:defRPr/>
            </a:lvl2pPr>
            <a:lvl3pPr marL="910011" indent="0">
              <a:buNone/>
              <a:defRPr/>
            </a:lvl3pPr>
            <a:lvl4pPr marL="1365016" indent="0">
              <a:buNone/>
              <a:defRPr/>
            </a:lvl4pPr>
            <a:lvl5pPr marL="1820022" indent="0">
              <a:buNone/>
              <a:defRPr/>
            </a:lvl5pPr>
          </a:lstStyle>
          <a:p>
            <a:pPr lvl="0"/>
            <a:r>
              <a:rPr kumimoji="1" lang="en-US" altLang="ko-KR" dirty="0"/>
              <a:t>Chapter 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67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55A337B7-1DC5-6046-AEBE-E697EAD22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2FBD22-7436-3B49-B236-21BBB95BA4F9}"/>
              </a:ext>
            </a:extLst>
          </p:cNvPr>
          <p:cNvSpPr/>
          <p:nvPr userDrawn="1"/>
        </p:nvSpPr>
        <p:spPr>
          <a:xfrm>
            <a:off x="1924145" y="4152770"/>
            <a:ext cx="6066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388" dirty="0">
                <a:solidFill>
                  <a:schemeClr val="bg1"/>
                </a:solidFill>
                <a:latin typeface="+mj-ea"/>
                <a:ea typeface="+mj-ea"/>
              </a:rPr>
              <a:t>Computational Thinking</a:t>
            </a:r>
          </a:p>
          <a:p>
            <a:r>
              <a:rPr lang="en" altLang="ko-Kore-KR" sz="1592" dirty="0">
                <a:solidFill>
                  <a:schemeClr val="bg1"/>
                </a:solidFill>
                <a:latin typeface="+mj-ea"/>
                <a:ea typeface="+mj-ea"/>
              </a:rPr>
              <a:t>YONSEI MIRAE CAMPUS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E391CDE-31FE-7D4B-ACDC-13CC1EC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59" y="2915752"/>
            <a:ext cx="10350208" cy="1325563"/>
          </a:xfrm>
        </p:spPr>
        <p:txBody>
          <a:bodyPr anchor="b">
            <a:norm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95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2" y="2420888"/>
            <a:ext cx="10660616" cy="208823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dirty="0">
                <a:effectLst/>
              </a:rPr>
              <a:t>Part 3 – 7</a:t>
            </a:r>
            <a:r>
              <a:rPr lang="ko-KR" altLang="en-US" sz="3200" b="0" dirty="0">
                <a:effectLst/>
              </a:rPr>
              <a:t>장</a:t>
            </a:r>
            <a:br>
              <a:rPr lang="en-US" altLang="ko-KR" sz="3200" b="0" dirty="0">
                <a:effectLst/>
              </a:rPr>
            </a:b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DD365C7-F259-4157-BC86-DBBF2BC84E76}"/>
              </a:ext>
            </a:extLst>
          </p:cNvPr>
          <p:cNvSpPr txBox="1">
            <a:spLocks/>
          </p:cNvSpPr>
          <p:nvPr userDrawn="1"/>
        </p:nvSpPr>
        <p:spPr>
          <a:xfrm>
            <a:off x="1179822" y="162880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6663" y="274638"/>
            <a:ext cx="109199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3" y="1600201"/>
            <a:ext cx="109199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6663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34FF9-2DA2-4B6D-B562-2E916E381010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45532" y="6356351"/>
            <a:ext cx="384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95505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3AD9-F01C-432D-944D-B70B1479B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60" r:id="rId4"/>
    <p:sldLayoutId id="2147483669" r:id="rId5"/>
    <p:sldLayoutId id="2147483661" r:id="rId6"/>
    <p:sldLayoutId id="2147483663" r:id="rId7"/>
    <p:sldLayoutId id="2147483665" r:id="rId8"/>
    <p:sldLayoutId id="2147483662" r:id="rId9"/>
    <p:sldLayoutId id="2147483667" r:id="rId10"/>
    <p:sldLayoutId id="214748366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datetime.html?highlight=datetime#module-datetime" TargetMode="Externa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5BBAD0-063F-024D-A3C9-17D6F0AF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고급 </a:t>
            </a:r>
            <a:r>
              <a:rPr kumimoji="1" lang="ko-KR" altLang="en-US" dirty="0" err="1"/>
              <a:t>파이썬프로그래밍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2096-0379-8141-A1E2-0F3A7222B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PART 03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90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함수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내장</a:t>
            </a:r>
            <a:r>
              <a:rPr lang="en-US" altLang="ko-KR" dirty="0"/>
              <a:t>(Built-in) </a:t>
            </a:r>
            <a:r>
              <a:rPr lang="ko-KR" altLang="en-US" dirty="0"/>
              <a:t>함수 </a:t>
            </a:r>
            <a:r>
              <a:rPr lang="en-US" altLang="ko-KR" dirty="0"/>
              <a:t>: Python</a:t>
            </a:r>
            <a:r>
              <a:rPr lang="ko-KR" altLang="en-US" dirty="0"/>
              <a:t>에서 인터프리터에 탑재해 놓은 함수</a:t>
            </a:r>
            <a:endParaRPr lang="en-US" altLang="ko-KR" dirty="0"/>
          </a:p>
          <a:p>
            <a:pPr lvl="1"/>
            <a:r>
              <a:rPr lang="ko-KR" altLang="en-US" dirty="0"/>
              <a:t>아무런 설정없이 바로 사용 가능 </a:t>
            </a:r>
            <a:r>
              <a:rPr lang="en-US" altLang="ko-KR" dirty="0"/>
              <a:t>(import </a:t>
            </a:r>
            <a:r>
              <a:rPr lang="ko-KR" altLang="en-US" dirty="0"/>
              <a:t>구문 불필요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input(), print(), </a:t>
            </a:r>
            <a:r>
              <a:rPr lang="en-US" altLang="ko-KR" dirty="0" err="1"/>
              <a:t>len</a:t>
            </a:r>
            <a:r>
              <a:rPr lang="en-US" altLang="ko-KR" dirty="0"/>
              <a:t>(), del(), type()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라이브러리 패키지 </a:t>
            </a:r>
            <a:r>
              <a:rPr lang="en-US" altLang="ko-KR" dirty="0"/>
              <a:t>: Python</a:t>
            </a:r>
            <a:r>
              <a:rPr lang="ko-KR" altLang="en-US" dirty="0"/>
              <a:t>에서 제공</a:t>
            </a:r>
            <a:endParaRPr lang="en-US" altLang="ko-KR" dirty="0"/>
          </a:p>
          <a:p>
            <a:pPr lvl="1"/>
            <a:r>
              <a:rPr lang="ko-KR" altLang="en-US" dirty="0"/>
              <a:t>해당 라이브러리를 포함한 후 사용 가능 </a:t>
            </a:r>
            <a:r>
              <a:rPr lang="en-US" altLang="ko-KR" dirty="0"/>
              <a:t>(import </a:t>
            </a:r>
            <a:r>
              <a:rPr lang="ko-KR" altLang="en-US" dirty="0"/>
              <a:t>명령문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math,</a:t>
            </a:r>
            <a:r>
              <a:rPr lang="ko-KR" altLang="en-US" dirty="0"/>
              <a:t> </a:t>
            </a:r>
            <a:r>
              <a:rPr lang="en-US" altLang="ko-KR" dirty="0"/>
              <a:t>random, turtle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사용자 정의</a:t>
            </a:r>
            <a:r>
              <a:rPr lang="en-US" altLang="ko-KR" dirty="0"/>
              <a:t>(User-defined)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사용자가 자신의 필요에 따라 특정 기능의 함수를 직접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D07D1-841A-4D27-A630-D8754450B9F3}"/>
              </a:ext>
            </a:extLst>
          </p:cNvPr>
          <p:cNvSpPr txBox="1"/>
          <p:nvPr/>
        </p:nvSpPr>
        <p:spPr>
          <a:xfrm>
            <a:off x="1170087" y="4365104"/>
            <a:ext cx="640871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import</a:t>
            </a:r>
            <a:r>
              <a:rPr lang="ko-KR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</a:p>
          <a:p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a = 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math.sqrt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(10)	# 10</a:t>
            </a:r>
            <a:r>
              <a:rPr lang="ko-KR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의 제곱근 계산</a:t>
            </a:r>
            <a:endParaRPr lang="en-US" altLang="ko-K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402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3B9D3B-1AEC-4DEF-88B6-6DBE0BC8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다루기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187C6E-8DB6-469F-85B1-EE4EB4FC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객체를 사용하여 </a:t>
            </a:r>
            <a:r>
              <a:rPr lang="en-US" altLang="ko-KR" dirty="0"/>
              <a:t>CSV </a:t>
            </a:r>
            <a:r>
              <a:rPr lang="ko-KR" altLang="en-US" dirty="0"/>
              <a:t>데이터 다루기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with </a:t>
            </a:r>
            <a:r>
              <a:rPr lang="ko-KR" altLang="en-US" dirty="0"/>
              <a:t>명령문 형태로 사용 </a:t>
            </a:r>
            <a:r>
              <a:rPr lang="en-US" altLang="ko-KR" dirty="0"/>
              <a:t>(open-close </a:t>
            </a:r>
            <a:r>
              <a:rPr lang="ko-KR" altLang="en-US" dirty="0"/>
              <a:t>범위를 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D41FCA-3429-4D82-9149-D152D5D9262A}"/>
              </a:ext>
            </a:extLst>
          </p:cNvPr>
          <p:cNvSpPr/>
          <p:nvPr/>
        </p:nvSpPr>
        <p:spPr>
          <a:xfrm>
            <a:off x="508127" y="2835250"/>
            <a:ext cx="8150792" cy="3108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600" dirty="0">
                <a:latin typeface="Consolas" panose="020B0609020204030204" pitchFamily="49" charset="0"/>
              </a:rPr>
              <a:t> open('temper.csv', 'r', newline='') as </a:t>
            </a:r>
            <a:r>
              <a:rPr lang="en-US" altLang="ko-KR" sz="1600" dirty="0" err="1">
                <a:latin typeface="Consolas" panose="020B0609020204030204" pitchFamily="49" charset="0"/>
              </a:rPr>
              <a:t>f_in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600" dirty="0">
                <a:latin typeface="Consolas" panose="020B0609020204030204" pitchFamily="49" charset="0"/>
              </a:rPr>
              <a:t> open('temper-m.csv', 'w', newline='') as </a:t>
            </a:r>
            <a:r>
              <a:rPr lang="en-US" altLang="ko-KR" sz="1600" dirty="0" err="1">
                <a:latin typeface="Consolas" panose="020B0609020204030204" pitchFamily="49" charset="0"/>
              </a:rPr>
              <a:t>f_out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header = </a:t>
            </a:r>
            <a:r>
              <a:rPr lang="en-US" altLang="ko-KR" sz="1600" dirty="0" err="1">
                <a:latin typeface="Consolas" panose="020B0609020204030204" pitchFamily="49" charset="0"/>
              </a:rPr>
              <a:t>f_in.readline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newheader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header.replace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평균</a:t>
            </a:r>
            <a:r>
              <a:rPr lang="en-US" altLang="ko-KR" sz="1600" dirty="0">
                <a:latin typeface="Consolas" panose="020B0609020204030204" pitchFamily="49" charset="0"/>
              </a:rPr>
              <a:t>","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en-US" altLang="ko-KR" sz="16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f_out.write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newheader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for row in </a:t>
            </a:r>
            <a:r>
              <a:rPr lang="en-US" altLang="ko-KR" sz="1600" dirty="0" err="1">
                <a:latin typeface="Consolas" panose="020B0609020204030204" pitchFamily="49" charset="0"/>
              </a:rPr>
              <a:t>f_in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row == '\r\n': break	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# finish at end-line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row.split</a:t>
            </a:r>
            <a:r>
              <a:rPr lang="en-US" altLang="ko-KR" sz="1600" dirty="0">
                <a:latin typeface="Consolas" panose="020B0609020204030204" pitchFamily="49" charset="0"/>
              </a:rPr>
              <a:t>(',')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[2]</a:t>
            </a:r>
            <a:r>
              <a:rPr lang="en-US" altLang="ko-KR" sz="1600" dirty="0">
                <a:latin typeface="Consolas" panose="020B0609020204030204" pitchFamily="49" charset="0"/>
              </a:rPr>
              <a:t> = str((float(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[3]) + float(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[4])) / 2)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f_out.write</a:t>
            </a:r>
            <a:r>
              <a:rPr lang="en-US" altLang="ko-KR" sz="1600" dirty="0">
                <a:latin typeface="Consolas" panose="020B0609020204030204" pitchFamily="49" charset="0"/>
              </a:rPr>
              <a:t>(','.join(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))</a:t>
            </a:r>
          </a:p>
          <a:p>
            <a:endParaRPr lang="en-US" altLang="ko-KR" sz="1600" dirty="0" err="1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42358-6BAC-4A58-9D2C-D78E172D1F10}"/>
              </a:ext>
            </a:extLst>
          </p:cNvPr>
          <p:cNvSpPr/>
          <p:nvPr/>
        </p:nvSpPr>
        <p:spPr>
          <a:xfrm>
            <a:off x="6899299" y="2620924"/>
            <a:ext cx="5058100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날짜,지점,</a:t>
            </a:r>
            <a:r>
              <a:rPr lang="ko-KR" alt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평균</a:t>
            </a:r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(℃),최저기온(℃),최고기온(℃)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1907-10-01,108,13.5,7.9,20.7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1907-10-02,108,16.2,7.9,22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1907-10-03,108,16.2,13.1,21.3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1907-10-04,108,16.5,11.2,22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230104-BAE1-4732-A4A3-7450A0432B9D}"/>
              </a:ext>
            </a:extLst>
          </p:cNvPr>
          <p:cNvSpPr/>
          <p:nvPr/>
        </p:nvSpPr>
        <p:spPr>
          <a:xfrm>
            <a:off x="6899300" y="5661248"/>
            <a:ext cx="5058099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날짜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지점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최저기온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최고기온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14.3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,7.9,20.7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14.95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,7.9,22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17.2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,13.1,21.3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16.6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,11.2,22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A0A5E30-01B6-437F-9E2F-4E9D2EA84E22}"/>
              </a:ext>
            </a:extLst>
          </p:cNvPr>
          <p:cNvSpPr/>
          <p:nvPr/>
        </p:nvSpPr>
        <p:spPr>
          <a:xfrm>
            <a:off x="9294647" y="4107098"/>
            <a:ext cx="701996" cy="148214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6265247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3B9D3B-1AEC-4DEF-88B6-6DBE0BC8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다루기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187C6E-8DB6-469F-85B1-EE4EB4FC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모듈을 사용하여 </a:t>
            </a:r>
            <a:r>
              <a:rPr lang="en-US" altLang="ko-KR" dirty="0"/>
              <a:t>CSV </a:t>
            </a:r>
            <a:r>
              <a:rPr lang="ko-KR" altLang="en-US" dirty="0"/>
              <a:t>데이터 다루기</a:t>
            </a:r>
            <a:endParaRPr lang="en-US" altLang="ko-KR" dirty="0"/>
          </a:p>
          <a:p>
            <a:pPr lvl="1"/>
            <a:r>
              <a:rPr lang="ko-KR" altLang="en-US" dirty="0"/>
              <a:t>데이터 값에 포함된 쉼표 등 복잡한 패턴을 정확하게 구분해서 자동으로 처리해 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96244D-1307-45E2-B293-9C6E4269323E}"/>
              </a:ext>
            </a:extLst>
          </p:cNvPr>
          <p:cNvSpPr/>
          <p:nvPr/>
        </p:nvSpPr>
        <p:spPr>
          <a:xfrm>
            <a:off x="332414" y="2589520"/>
            <a:ext cx="10513166" cy="32932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import csv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with open('temper.csv', 'r', newline='') as </a:t>
            </a:r>
            <a:r>
              <a:rPr lang="en-US" altLang="ko-KR" sz="1600" dirty="0" err="1">
                <a:latin typeface="Consolas" panose="020B0609020204030204" pitchFamily="49" charset="0"/>
              </a:rPr>
              <a:t>f_in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with open('temper-m.csv', 'w', newline='') as </a:t>
            </a:r>
            <a:r>
              <a:rPr lang="en-US" altLang="ko-KR" sz="1600" dirty="0" err="1">
                <a:latin typeface="Consolas" panose="020B0609020204030204" pitchFamily="49" charset="0"/>
              </a:rPr>
              <a:t>f_out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data = </a:t>
            </a:r>
            <a:r>
              <a:rPr lang="en-US" altLang="ko-KR" sz="1600" dirty="0" err="1">
                <a:latin typeface="Consolas" panose="020B0609020204030204" pitchFamily="49" charset="0"/>
              </a:rPr>
              <a:t>csv.reader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f_in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outcsv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csv.writer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f_out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header = next(data)	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header = ['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날짜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지점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평균기온(℃)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최저기온(℃)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최고기온(℃)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']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header[2] = "</a:t>
            </a:r>
            <a:r>
              <a:rPr lang="ko-KR" altLang="en-US" sz="1600" dirty="0">
                <a:latin typeface="Consolas" panose="020B0609020204030204" pitchFamily="49" charset="0"/>
              </a:rPr>
              <a:t>중간기온</a:t>
            </a:r>
            <a:r>
              <a:rPr lang="en-US" altLang="ko-KR" sz="1600" dirty="0">
                <a:latin typeface="Consolas" panose="020B0609020204030204" pitchFamily="49" charset="0"/>
              </a:rPr>
              <a:t>(℃)"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outcsv.writerow</a:t>
            </a:r>
            <a:r>
              <a:rPr lang="en-US" altLang="ko-KR" sz="1600" dirty="0">
                <a:latin typeface="Consolas" panose="020B0609020204030204" pitchFamily="49" charset="0"/>
              </a:rPr>
              <a:t>(header)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for row in data:		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첫번쨰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row = ['1907-10-01', '108', 14.3, 7.9, 20.7]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not row: break	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# finish at end-line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row[2] = str((float(row[3]) + float(row[4])) / 2)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outcsv.writerow</a:t>
            </a:r>
            <a:r>
              <a:rPr lang="en-US" altLang="ko-KR" sz="1600" dirty="0">
                <a:latin typeface="Consolas" panose="020B0609020204030204" pitchFamily="49" charset="0"/>
              </a:rPr>
              <a:t>(row)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D6A6DD-C59A-4FD7-8C9A-0ED424042569}"/>
              </a:ext>
            </a:extLst>
          </p:cNvPr>
          <p:cNvSpPr/>
          <p:nvPr/>
        </p:nvSpPr>
        <p:spPr>
          <a:xfrm>
            <a:off x="6858719" y="2393593"/>
            <a:ext cx="5126037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날짜,지점,</a:t>
            </a:r>
            <a:r>
              <a:rPr lang="ko-KR" alt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평균</a:t>
            </a:r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(℃),최저기온(℃),최고기온(℃)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1907-10-01,108,13.5,7.9,20.7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1907-10-02,108,16.2,7.9,22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1907-10-03,108,16.2,13.1,21.3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1907-10-04,108,16.5,11.2,22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5F006F-BA05-42EA-8118-3FA45F481B30}"/>
              </a:ext>
            </a:extLst>
          </p:cNvPr>
          <p:cNvSpPr/>
          <p:nvPr/>
        </p:nvSpPr>
        <p:spPr>
          <a:xfrm>
            <a:off x="6858719" y="5661248"/>
            <a:ext cx="5126037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날짜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지점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최저기온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최고기온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14.3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,7.9,20.7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14.95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,7.9,22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17.2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,13.1,21.3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16.6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,11.2,22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836C023-2FD6-42C6-BF6F-DC6EC1E33E66}"/>
              </a:ext>
            </a:extLst>
          </p:cNvPr>
          <p:cNvSpPr/>
          <p:nvPr/>
        </p:nvSpPr>
        <p:spPr>
          <a:xfrm>
            <a:off x="10747151" y="3951759"/>
            <a:ext cx="701996" cy="156547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689216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3B9D3B-1AEC-4DEF-88B6-6DBE0BC8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다루기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187C6E-8DB6-469F-85B1-EE4EB4FC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모듈을 사용하여 </a:t>
            </a:r>
            <a:r>
              <a:rPr lang="en-US" altLang="ko-KR" dirty="0"/>
              <a:t>CSV </a:t>
            </a:r>
            <a:r>
              <a:rPr lang="ko-KR" altLang="en-US" dirty="0"/>
              <a:t>데이터 다루기</a:t>
            </a:r>
            <a:endParaRPr lang="en-US" altLang="ko-KR" dirty="0"/>
          </a:p>
          <a:p>
            <a:pPr lvl="1"/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구조로 읽어 다양한 기능을 사용하여 막강한 데이터 처리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96244D-1307-45E2-B293-9C6E4269323E}"/>
              </a:ext>
            </a:extLst>
          </p:cNvPr>
          <p:cNvSpPr/>
          <p:nvPr/>
        </p:nvSpPr>
        <p:spPr>
          <a:xfrm>
            <a:off x="220984" y="2977291"/>
            <a:ext cx="8294807" cy="20630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import pandas as pd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df = </a:t>
            </a:r>
            <a:r>
              <a:rPr lang="en-US" altLang="ko-KR" dirty="0" err="1">
                <a:latin typeface="Consolas" panose="020B0609020204030204" pitchFamily="49" charset="0"/>
              </a:rPr>
              <a:t>pd.read_csv</a:t>
            </a:r>
            <a:r>
              <a:rPr lang="en-US" altLang="ko-KR" dirty="0">
                <a:latin typeface="Consolas" panose="020B0609020204030204" pitchFamily="49" charset="0"/>
              </a:rPr>
              <a:t>("temper.csv", encoding="</a:t>
            </a:r>
            <a:r>
              <a:rPr lang="en-US" altLang="ko-KR" dirty="0" err="1">
                <a:latin typeface="Consolas" panose="020B0609020204030204" pitchFamily="49" charset="0"/>
              </a:rPr>
              <a:t>euc-kr</a:t>
            </a:r>
            <a:r>
              <a:rPr lang="en-US" altLang="ko-KR" dirty="0">
                <a:latin typeface="Consolas" panose="020B0609020204030204" pitchFamily="49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df = </a:t>
            </a:r>
            <a:r>
              <a:rPr lang="en-US" altLang="ko-KR" dirty="0" err="1">
                <a:latin typeface="Consolas" panose="020B0609020204030204" pitchFamily="49" charset="0"/>
              </a:rPr>
              <a:t>df.rename</a:t>
            </a:r>
            <a:r>
              <a:rPr lang="en-US" altLang="ko-KR" dirty="0">
                <a:latin typeface="Consolas" panose="020B0609020204030204" pitchFamily="49" charset="0"/>
              </a:rPr>
              <a:t>(columns={'</a:t>
            </a:r>
            <a:r>
              <a:rPr lang="ko-KR" alt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평균기온</a:t>
            </a:r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(℃)</a:t>
            </a:r>
            <a:r>
              <a:rPr lang="en-US" altLang="ko-KR" dirty="0">
                <a:latin typeface="Consolas" panose="020B0609020204030204" pitchFamily="49" charset="0"/>
              </a:rPr>
              <a:t>':'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중간기온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(℃)</a:t>
            </a:r>
            <a:r>
              <a:rPr lang="en-US" altLang="ko-KR" dirty="0">
                <a:latin typeface="Consolas" panose="020B0609020204030204" pitchFamily="49" charset="0"/>
              </a:rPr>
              <a:t>'})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df['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중간기온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(℃)</a:t>
            </a:r>
            <a:r>
              <a:rPr lang="en-US" altLang="ko-KR" dirty="0">
                <a:latin typeface="Consolas" panose="020B0609020204030204" pitchFamily="49" charset="0"/>
              </a:rPr>
              <a:t>'] = (df['</a:t>
            </a:r>
            <a:r>
              <a:rPr lang="ko-KR" altLang="en-US" dirty="0">
                <a:latin typeface="Consolas" panose="020B0609020204030204" pitchFamily="49" charset="0"/>
              </a:rPr>
              <a:t>최저기온</a:t>
            </a:r>
            <a:r>
              <a:rPr lang="en-US" altLang="ko-KR" dirty="0">
                <a:latin typeface="Consolas" panose="020B0609020204030204" pitchFamily="49" charset="0"/>
              </a:rPr>
              <a:t>(℃)'] + df['</a:t>
            </a:r>
            <a:r>
              <a:rPr lang="ko-KR" altLang="en-US" dirty="0">
                <a:latin typeface="Consolas" panose="020B0609020204030204" pitchFamily="49" charset="0"/>
              </a:rPr>
              <a:t>최고기온</a:t>
            </a:r>
            <a:r>
              <a:rPr lang="en-US" altLang="ko-KR" dirty="0">
                <a:latin typeface="Consolas" panose="020B0609020204030204" pitchFamily="49" charset="0"/>
              </a:rPr>
              <a:t>(℃)']) / 2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latin typeface="Consolas" panose="020B0609020204030204" pitchFamily="49" charset="0"/>
              </a:rPr>
              <a:t>df.to_csv</a:t>
            </a:r>
            <a:r>
              <a:rPr lang="en-US" altLang="ko-KR" dirty="0">
                <a:latin typeface="Consolas" panose="020B0609020204030204" pitchFamily="49" charset="0"/>
              </a:rPr>
              <a:t>("temper-m.csv", index=False, encoding="</a:t>
            </a:r>
            <a:r>
              <a:rPr lang="en-US" altLang="ko-KR" dirty="0" err="1">
                <a:latin typeface="Consolas" panose="020B0609020204030204" pitchFamily="49" charset="0"/>
              </a:rPr>
              <a:t>euc-kr</a:t>
            </a:r>
            <a:r>
              <a:rPr lang="en-US" altLang="ko-KR" dirty="0">
                <a:latin typeface="Consolas" panose="020B0609020204030204" pitchFamily="49" charset="0"/>
              </a:rPr>
              <a:t>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86E17-3231-413D-917C-37D1FF6F1187}"/>
              </a:ext>
            </a:extLst>
          </p:cNvPr>
          <p:cNvSpPr/>
          <p:nvPr/>
        </p:nvSpPr>
        <p:spPr>
          <a:xfrm>
            <a:off x="6773713" y="2564904"/>
            <a:ext cx="5125566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날짜,지점,</a:t>
            </a:r>
            <a:r>
              <a:rPr lang="ko-KR" alt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평균</a:t>
            </a:r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(℃),최저기온(℃),최고기온(℃)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1907-10-01,108,13.5,7.9,20.7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1907-10-02,108,16.2,7.9,22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1907-10-03,108,16.2,13.1,21.3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1907-10-04,108,16.5,11.2,22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AD913F-AE58-41EA-88CF-843321996F54}"/>
              </a:ext>
            </a:extLst>
          </p:cNvPr>
          <p:cNvSpPr/>
          <p:nvPr/>
        </p:nvSpPr>
        <p:spPr>
          <a:xfrm>
            <a:off x="6773713" y="5157656"/>
            <a:ext cx="5125566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날짜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지점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최저기온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최고기온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14.3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,7.9,20.7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14.95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,7.9,22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17.2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,13.1,21.3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16.6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,11.2,22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7B8CFEC-ADA5-48B5-BCCC-90CA32EDF436}"/>
              </a:ext>
            </a:extLst>
          </p:cNvPr>
          <p:cNvSpPr/>
          <p:nvPr/>
        </p:nvSpPr>
        <p:spPr>
          <a:xfrm>
            <a:off x="8985498" y="3912959"/>
            <a:ext cx="701996" cy="124469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2800200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간단한 엑셀문서 다루기</a:t>
            </a:r>
            <a:endParaRPr lang="ko-Kore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388" dirty="0"/>
              <a:t>pandas </a:t>
            </a:r>
            <a:r>
              <a:rPr lang="ko-KR" altLang="en-US" sz="2388" dirty="0"/>
              <a:t>모듈을 사용하여 엑셀</a:t>
            </a:r>
            <a:r>
              <a:rPr lang="en-US" altLang="ko-KR" sz="2388" dirty="0"/>
              <a:t> </a:t>
            </a:r>
            <a:r>
              <a:rPr lang="ko-KR" altLang="en-US" sz="2388" dirty="0"/>
              <a:t>데이터 다루기</a:t>
            </a:r>
            <a:endParaRPr lang="en-US" altLang="ko-KR" sz="2388" dirty="0"/>
          </a:p>
          <a:p>
            <a:pPr lvl="1"/>
            <a:r>
              <a:rPr lang="en-US" altLang="ko-KR" sz="1990" dirty="0"/>
              <a:t>pandas</a:t>
            </a:r>
            <a:r>
              <a:rPr lang="ko-KR" altLang="en-US" sz="1990" dirty="0"/>
              <a:t>의 </a:t>
            </a:r>
            <a:r>
              <a:rPr lang="en-US" altLang="ko-KR" sz="1990" dirty="0" err="1"/>
              <a:t>DataFrame</a:t>
            </a:r>
            <a:r>
              <a:rPr lang="en-US" altLang="ko-KR" sz="1990" dirty="0"/>
              <a:t> </a:t>
            </a:r>
            <a:r>
              <a:rPr lang="ko-KR" altLang="en-US" sz="1990" dirty="0"/>
              <a:t>구조로 읽어 다양한 기능을 사용하여 데이터 처리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F7D3F8-8507-4BF6-89B2-905B8A653466}"/>
              </a:ext>
            </a:extLst>
          </p:cNvPr>
          <p:cNvSpPr/>
          <p:nvPr/>
        </p:nvSpPr>
        <p:spPr>
          <a:xfrm>
            <a:off x="1462491" y="2692338"/>
            <a:ext cx="6980404" cy="30206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import pandas as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pd</a:t>
            </a:r>
          </a:p>
          <a:p>
            <a:pPr>
              <a:lnSpc>
                <a:spcPct val="12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input_file</a:t>
            </a:r>
            <a:r>
              <a:rPr lang="en-US" altLang="ko-KR" sz="2000" dirty="0">
                <a:latin typeface="Consolas" panose="020B0609020204030204" pitchFamily="49" charset="0"/>
              </a:rPr>
              <a:t> = "excl_test.xls"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out_file</a:t>
            </a:r>
            <a:r>
              <a:rPr lang="en-US" altLang="ko-KR" sz="2000" dirty="0">
                <a:latin typeface="Consolas" panose="020B0609020204030204" pitchFamily="49" charset="0"/>
              </a:rPr>
              <a:t> = "modified_excel.xls"</a:t>
            </a:r>
          </a:p>
          <a:p>
            <a:pPr>
              <a:lnSpc>
                <a:spcPct val="12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df = </a:t>
            </a:r>
            <a:r>
              <a:rPr lang="en-US" altLang="ko-KR" sz="2000" dirty="0" err="1">
                <a:latin typeface="Consolas" panose="020B0609020204030204" pitchFamily="49" charset="0"/>
              </a:rPr>
              <a:t>pd.read_excel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input_file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# df (</a:t>
            </a:r>
            <a:r>
              <a:rPr lang="en-US" altLang="ko-KR" sz="2000" dirty="0" err="1">
                <a:latin typeface="Consolas" panose="020B0609020204030204" pitchFamily="49" charset="0"/>
              </a:rPr>
              <a:t>DataFrame</a:t>
            </a:r>
            <a:r>
              <a:rPr lang="en-US" altLang="ko-KR" sz="2000" dirty="0">
                <a:latin typeface="Consolas" panose="020B0609020204030204" pitchFamily="49" charset="0"/>
              </a:rPr>
              <a:t>) </a:t>
            </a:r>
            <a:r>
              <a:rPr lang="ko-KR" altLang="en-US" sz="2000" dirty="0">
                <a:latin typeface="Consolas" panose="020B0609020204030204" pitchFamily="49" charset="0"/>
              </a:rPr>
              <a:t>처리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df.to_excel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out_file</a:t>
            </a:r>
            <a:r>
              <a:rPr lang="en-US" altLang="ko-KR" sz="2000" dirty="0">
                <a:latin typeface="Consolas" panose="020B0609020204030204" pitchFamily="49" charset="0"/>
              </a:rPr>
              <a:t>, index=False)</a:t>
            </a:r>
          </a:p>
        </p:txBody>
      </p:sp>
    </p:spTree>
    <p:extLst>
      <p:ext uri="{BB962C8B-B14F-4D97-AF65-F5344CB8AC3E}">
        <p14:creationId xmlns:p14="http://schemas.microsoft.com/office/powerpoint/2010/main" val="5867076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엑셀 통합 문서 다루기</a:t>
            </a:r>
            <a:endParaRPr lang="ko-Kore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xlrd</a:t>
            </a:r>
            <a:r>
              <a:rPr lang="ko-KR" altLang="en-US" dirty="0"/>
              <a:t>와 </a:t>
            </a:r>
            <a:r>
              <a:rPr lang="en-US" altLang="ko-KR" dirty="0" err="1"/>
              <a:t>xlwt</a:t>
            </a:r>
            <a:r>
              <a:rPr lang="en-US" altLang="ko-KR" dirty="0"/>
              <a:t> </a:t>
            </a:r>
            <a:r>
              <a:rPr lang="ko-KR" altLang="en-US" dirty="0"/>
              <a:t>패키지의 설치가 필요함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엑셀 파일의 특징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CSV </a:t>
            </a:r>
            <a:r>
              <a:rPr lang="ko-KR" altLang="en-US" dirty="0"/>
              <a:t>파일과 달리 일반 텍스트 파일이 아니므로 텍스트 편집기에서 파일을 열어 데이터를 볼 수 없음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워크시트를 포함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예상되는 데이터가 포함 여부와 그 데이터의 일관성</a:t>
            </a:r>
            <a:r>
              <a:rPr lang="en-US" altLang="ko-KR" dirty="0"/>
              <a:t>,</a:t>
            </a:r>
            <a:r>
              <a:rPr lang="ko-KR" altLang="en-US" dirty="0"/>
              <a:t> 완성도를 신속하게 확인 가능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F7D3F8-8507-4BF6-89B2-905B8A653466}"/>
              </a:ext>
            </a:extLst>
          </p:cNvPr>
          <p:cNvSpPr/>
          <p:nvPr/>
        </p:nvSpPr>
        <p:spPr>
          <a:xfrm>
            <a:off x="1386111" y="3645024"/>
            <a:ext cx="8280920" cy="30258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import sys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from </a:t>
            </a:r>
            <a:r>
              <a:rPr lang="en-US" altLang="ko-KR" sz="1600" dirty="0" err="1">
                <a:latin typeface="Consolas" panose="020B0609020204030204" pitchFamily="49" charset="0"/>
              </a:rPr>
              <a:t>xlrd</a:t>
            </a:r>
            <a:r>
              <a:rPr lang="en-US" altLang="ko-KR" sz="1600" dirty="0">
                <a:latin typeface="Consolas" panose="020B0609020204030204" pitchFamily="49" charset="0"/>
              </a:rPr>
              <a:t> import </a:t>
            </a:r>
            <a:r>
              <a:rPr lang="en-US" altLang="ko-KR" sz="1600" dirty="0" err="1">
                <a:latin typeface="Consolas" panose="020B0609020204030204" pitchFamily="49" charset="0"/>
              </a:rPr>
              <a:t>open_workbook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err="1">
                <a:latin typeface="Consolas" panose="020B0609020204030204" pitchFamily="49" charset="0"/>
              </a:rPr>
              <a:t>input_file</a:t>
            </a:r>
            <a:r>
              <a:rPr lang="en-US" altLang="ko-KR" sz="1600" dirty="0">
                <a:latin typeface="Consolas" panose="020B0609020204030204" pitchFamily="49" charset="0"/>
              </a:rPr>
              <a:t> = "excl_test.xls"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workbook = </a:t>
            </a:r>
            <a:r>
              <a:rPr lang="en-US" altLang="ko-KR" sz="1600" dirty="0" err="1">
                <a:latin typeface="Consolas" panose="020B0609020204030204" pitchFamily="49" charset="0"/>
              </a:rPr>
              <a:t>open_workbook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input_file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print('Number of worksheets:', </a:t>
            </a:r>
            <a:r>
              <a:rPr lang="en-US" altLang="ko-KR" sz="1600" dirty="0" err="1">
                <a:latin typeface="Consolas" panose="020B0609020204030204" pitchFamily="49" charset="0"/>
              </a:rPr>
              <a:t>workbook.nsheets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for worksheet in </a:t>
            </a:r>
            <a:r>
              <a:rPr lang="en-US" altLang="ko-KR" sz="1600" dirty="0" err="1">
                <a:latin typeface="Consolas" panose="020B0609020204030204" pitchFamily="49" charset="0"/>
              </a:rPr>
              <a:t>workbook.sheets</a:t>
            </a:r>
            <a:r>
              <a:rPr lang="en-US" altLang="ko-KR" sz="1600" dirty="0">
                <a:latin typeface="Consolas" panose="020B0609020204030204" pitchFamily="49" charset="0"/>
              </a:rPr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    print("Worksheet name:", worksheet.name, "\</a:t>
            </a:r>
            <a:r>
              <a:rPr lang="en-US" altLang="ko-KR" sz="1600" dirty="0" err="1">
                <a:latin typeface="Consolas" panose="020B0609020204030204" pitchFamily="49" charset="0"/>
              </a:rPr>
              <a:t>tRows</a:t>
            </a:r>
            <a:r>
              <a:rPr lang="en-US" altLang="ko-KR" sz="1600" dirty="0">
                <a:latin typeface="Consolas" panose="020B0609020204030204" pitchFamily="49" charset="0"/>
              </a:rPr>
              <a:t>:", \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</a:rPr>
              <a:t>worksheet.nrows</a:t>
            </a:r>
            <a:r>
              <a:rPr lang="en-US" altLang="ko-KR" sz="1600" dirty="0">
                <a:latin typeface="Consolas" panose="020B0609020204030204" pitchFamily="49" charset="0"/>
              </a:rPr>
              <a:t>, "\</a:t>
            </a:r>
            <a:r>
              <a:rPr lang="en-US" altLang="ko-KR" sz="1600" dirty="0" err="1">
                <a:latin typeface="Consolas" panose="020B0609020204030204" pitchFamily="49" charset="0"/>
              </a:rPr>
              <a:t>tColumns</a:t>
            </a:r>
            <a:r>
              <a:rPr lang="en-US" altLang="ko-KR" sz="1600" dirty="0">
                <a:latin typeface="Consolas" panose="020B0609020204030204" pitchFamily="49" charset="0"/>
              </a:rPr>
              <a:t>:", </a:t>
            </a:r>
            <a:r>
              <a:rPr lang="en-US" altLang="ko-KR" sz="1600" dirty="0" err="1">
                <a:latin typeface="Consolas" panose="020B0609020204030204" pitchFamily="49" charset="0"/>
              </a:rPr>
              <a:t>worksheet.ncols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8239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단일 워크시트 처리</a:t>
            </a:r>
            <a:endParaRPr lang="ko-Kore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80B3D-6FA2-5C41-AC0E-34681C1E3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여러 워크 시트가 포함된 엑셀 문서 중 한 워크시트의 데이터만 필요한 경우</a:t>
            </a:r>
            <a:endParaRPr lang="en-US" altLang="ko-KR" dirty="0"/>
          </a:p>
          <a:p>
            <a:pPr lvl="1"/>
            <a:r>
              <a:rPr lang="ko-KR" altLang="en-US" dirty="0"/>
              <a:t>하나의 워크시트를 </a:t>
            </a:r>
            <a:r>
              <a:rPr lang="ko-KR" altLang="en-US" dirty="0" err="1"/>
              <a:t>파싱하는</a:t>
            </a:r>
            <a:r>
              <a:rPr lang="ko-KR" altLang="en-US" dirty="0"/>
              <a:t> 방법으로</a:t>
            </a:r>
            <a:r>
              <a:rPr lang="en-US" altLang="ko-KR" dirty="0"/>
              <a:t>, </a:t>
            </a:r>
            <a:r>
              <a:rPr lang="ko-KR" altLang="en-US" dirty="0"/>
              <a:t>여러 워크시트의 파싱은 쉽게 확장이 가능함</a:t>
            </a:r>
            <a:endParaRPr lang="en-US" altLang="ko-KR" dirty="0"/>
          </a:p>
          <a:p>
            <a:r>
              <a:rPr lang="ko-KR" altLang="en-US" dirty="0"/>
              <a:t>엑셀 파일 읽기 및 쓰기</a:t>
            </a:r>
            <a:endParaRPr lang="en-US" altLang="ko-KR" dirty="0"/>
          </a:p>
          <a:p>
            <a:pPr lvl="1"/>
            <a:r>
              <a:rPr lang="en-US" altLang="ko-KR" dirty="0" err="1"/>
              <a:t>xlrd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xlwt</a:t>
            </a:r>
            <a:r>
              <a:rPr lang="en-US" altLang="ko-KR" dirty="0"/>
              <a:t> </a:t>
            </a:r>
            <a:r>
              <a:rPr lang="ko-KR" altLang="en-US" dirty="0"/>
              <a:t>모듈을 사용한 기본 파이썬</a:t>
            </a:r>
            <a:r>
              <a:rPr lang="en-US" altLang="ko-KR" dirty="0"/>
              <a:t>, </a:t>
            </a:r>
            <a:r>
              <a:rPr lang="ko-KR" altLang="en-US" dirty="0"/>
              <a:t>날짜 형식 할당</a:t>
            </a:r>
            <a:r>
              <a:rPr lang="en-US" altLang="ko-KR" dirty="0"/>
              <a:t>, Pandas</a:t>
            </a:r>
            <a:r>
              <a:rPr lang="ko-KR" altLang="en-US" dirty="0"/>
              <a:t> 연계</a:t>
            </a:r>
            <a:endParaRPr lang="en-US" altLang="ko-KR" dirty="0"/>
          </a:p>
          <a:p>
            <a:r>
              <a:rPr lang="ko-KR" altLang="en-US" dirty="0"/>
              <a:t>특정 행 필터링하기</a:t>
            </a:r>
            <a:endParaRPr lang="en-US" altLang="ko-KR" dirty="0"/>
          </a:p>
          <a:p>
            <a:pPr lvl="1"/>
            <a:r>
              <a:rPr lang="ko-KR" altLang="en-US" dirty="0"/>
              <a:t>특정 조건을 충족하는 행의 필터링</a:t>
            </a:r>
            <a:endParaRPr lang="en-US" altLang="ko-KR" dirty="0"/>
          </a:p>
          <a:p>
            <a:pPr lvl="1"/>
            <a:r>
              <a:rPr lang="ko-KR" altLang="en-US" dirty="0"/>
              <a:t>특정 집합의 값을 포함하는 행의 필터링</a:t>
            </a:r>
            <a:endParaRPr lang="en-US" altLang="ko-KR" dirty="0"/>
          </a:p>
          <a:p>
            <a:pPr lvl="1"/>
            <a:r>
              <a:rPr lang="ko-KR" altLang="en-US" dirty="0"/>
              <a:t>패턴을 활용한 필터링</a:t>
            </a:r>
            <a:endParaRPr lang="en-US" altLang="ko-KR" dirty="0"/>
          </a:p>
          <a:p>
            <a:r>
              <a:rPr lang="ko-KR" altLang="en-US" dirty="0"/>
              <a:t>특정 열 선택하기</a:t>
            </a:r>
            <a:endParaRPr lang="en-US" altLang="ko-KR" dirty="0"/>
          </a:p>
          <a:p>
            <a:pPr lvl="1"/>
            <a:r>
              <a:rPr lang="ko-KR" altLang="en-US" dirty="0"/>
              <a:t>열의 인덱스 값을 사용하여 특정 열 선택하기</a:t>
            </a:r>
            <a:endParaRPr lang="en-US" altLang="ko-KR" dirty="0"/>
          </a:p>
          <a:p>
            <a:pPr lvl="1"/>
            <a:r>
              <a:rPr lang="ko-KR" altLang="en-US" dirty="0"/>
              <a:t>열 헤더를 사용하여 특정 열 선택하기</a:t>
            </a:r>
          </a:p>
        </p:txBody>
      </p:sp>
    </p:spTree>
    <p:extLst>
      <p:ext uri="{BB962C8B-B14F-4D97-AF65-F5344CB8AC3E}">
        <p14:creationId xmlns:p14="http://schemas.microsoft.com/office/powerpoint/2010/main" val="27196600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한글 인코딩과 데이터프레임</a:t>
            </a:r>
          </a:p>
        </p:txBody>
      </p:sp>
    </p:spTree>
    <p:extLst>
      <p:ext uri="{BB962C8B-B14F-4D97-AF65-F5344CB8AC3E}">
        <p14:creationId xmlns:p14="http://schemas.microsoft.com/office/powerpoint/2010/main" val="2431511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5ECCDB-6372-4EC1-A5F8-88B33465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처리시 한글 인코딩 문제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B23475-EB3B-497D-A8AD-D1BA4E27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한글이 포함된 파일을 읽을 때 유니코드 오류가 발생하는 경우가 있음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sz="1592" dirty="0"/>
          </a:p>
          <a:p>
            <a:pPr lvl="1">
              <a:lnSpc>
                <a:spcPct val="120000"/>
              </a:lnSpc>
            </a:pPr>
            <a:endParaRPr lang="en-US" altLang="ko-KR" sz="1592" dirty="0"/>
          </a:p>
          <a:p>
            <a:pPr lvl="1">
              <a:lnSpc>
                <a:spcPct val="120000"/>
              </a:lnSpc>
            </a:pPr>
            <a:endParaRPr lang="en-US" altLang="ko-KR" sz="1592" dirty="0"/>
          </a:p>
          <a:p>
            <a:pPr lvl="1">
              <a:lnSpc>
                <a:spcPct val="120000"/>
              </a:lnSpc>
            </a:pPr>
            <a:endParaRPr lang="en-US" altLang="ko-KR" sz="1592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문자코드는 </a:t>
            </a:r>
            <a:r>
              <a:rPr lang="en-US" altLang="ko-KR" dirty="0"/>
              <a:t>Unicode </a:t>
            </a:r>
            <a:r>
              <a:rPr lang="ko-KR" altLang="en-US" dirty="0"/>
              <a:t>형태로 전세계 문자로 표준화된 코드체계로 표현하고 있음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컴퓨터에서 문자를 처리할 때 자체적 효율성을 위해 별도의 인코딩 방식을 사용하고 있음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UTF-8: </a:t>
            </a:r>
            <a:r>
              <a:rPr lang="ko-KR" altLang="en-US" dirty="0"/>
              <a:t>가변길이 </a:t>
            </a:r>
            <a:r>
              <a:rPr lang="en-US" altLang="ko-KR" dirty="0"/>
              <a:t>Unicode </a:t>
            </a:r>
            <a:r>
              <a:rPr lang="ko-KR" altLang="en-US" dirty="0"/>
              <a:t>방식</a:t>
            </a:r>
            <a:r>
              <a:rPr lang="en-US" altLang="ko-KR" dirty="0"/>
              <a:t>(1~4</a:t>
            </a:r>
            <a:r>
              <a:rPr lang="ko-KR" altLang="en-US" dirty="0"/>
              <a:t>바이트 사용</a:t>
            </a:r>
            <a:r>
              <a:rPr lang="en-US" altLang="ko-KR" dirty="0"/>
              <a:t>)</a:t>
            </a:r>
            <a:r>
              <a:rPr lang="ko-KR" altLang="en-US" dirty="0"/>
              <a:t>으로 가장 많이 사용되고 있음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EUC-KR: </a:t>
            </a:r>
            <a:r>
              <a:rPr lang="ko-KR" altLang="en-US" dirty="0"/>
              <a:t>완성형 한글 인코딩 방식으로 한글 </a:t>
            </a:r>
            <a:r>
              <a:rPr lang="en-US" altLang="ko-KR" dirty="0"/>
              <a:t>2350</a:t>
            </a:r>
            <a:r>
              <a:rPr lang="ko-KR" altLang="en-US" dirty="0"/>
              <a:t>자 까지만 표현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CP949: </a:t>
            </a:r>
            <a:r>
              <a:rPr lang="ko-KR" altLang="en-US" dirty="0"/>
              <a:t>확장 완성형으로 </a:t>
            </a:r>
            <a:r>
              <a:rPr lang="en-US" altLang="ko-KR" dirty="0"/>
              <a:t>MS Windows</a:t>
            </a:r>
            <a:r>
              <a:rPr lang="ko-KR" altLang="en-US" dirty="0"/>
              <a:t>의 기본 한글 인코딩 방식 </a:t>
            </a:r>
            <a:r>
              <a:rPr lang="en-US" altLang="ko-KR" dirty="0"/>
              <a:t>(EUC-KR</a:t>
            </a:r>
            <a:r>
              <a:rPr lang="ko-KR" altLang="en-US" dirty="0"/>
              <a:t>과 호환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파일을 저장하거나 읽을 때 인코딩 방식을 맞춰주어야 됨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ADD782-5E7B-4D3E-9C49-639752AD578B}"/>
              </a:ext>
            </a:extLst>
          </p:cNvPr>
          <p:cNvSpPr/>
          <p:nvPr/>
        </p:nvSpPr>
        <p:spPr>
          <a:xfrm>
            <a:off x="882055" y="1628800"/>
            <a:ext cx="10729192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&gt;&gt;&gt; f = open("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한글테스트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.txt", "r")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&gt;&gt;&gt; 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f.read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Traceback (most recent call last):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File "&lt;pyshell#40&gt;", line 1, in &lt;module&gt;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s =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f.read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UnicodeDecodeError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'cp949' codec can't decode byte 0xed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 position 14: illegal multibyte sequence</a:t>
            </a:r>
          </a:p>
        </p:txBody>
      </p:sp>
    </p:spTree>
    <p:extLst>
      <p:ext uri="{BB962C8B-B14F-4D97-AF65-F5344CB8AC3E}">
        <p14:creationId xmlns:p14="http://schemas.microsoft.com/office/powerpoint/2010/main" val="3549543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5ECCDB-6372-4EC1-A5F8-88B33465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처리시 한글 인코딩 문제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8A3CCB2B-A80B-4391-98A0-4FDEA81CC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대체적으로 다음 </a:t>
            </a:r>
            <a:r>
              <a:rPr lang="en-US" altLang="ko-KR" dirty="0"/>
              <a:t>2</a:t>
            </a:r>
            <a:r>
              <a:rPr lang="ko-KR" altLang="en-US" dirty="0"/>
              <a:t>가지로 사용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encoding='cp949'	# </a:t>
            </a:r>
            <a:r>
              <a:rPr lang="ko-KR" altLang="en-US" dirty="0"/>
              <a:t>메모장에서 </a:t>
            </a:r>
            <a:r>
              <a:rPr lang="en-US" altLang="ko-KR" dirty="0">
                <a:solidFill>
                  <a:srgbClr val="FF0000"/>
                </a:solidFill>
              </a:rPr>
              <a:t>ANSI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encoding='</a:t>
            </a:r>
            <a:r>
              <a:rPr lang="en-US" altLang="ko-KR" dirty="0" err="1"/>
              <a:t>euc-kr</a:t>
            </a:r>
            <a:r>
              <a:rPr lang="en-US" altLang="ko-KR" dirty="0"/>
              <a:t>'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encoding='utf-8'	# </a:t>
            </a:r>
            <a:r>
              <a:rPr lang="ko-KR" altLang="en-US" dirty="0"/>
              <a:t>메모장에서 </a:t>
            </a:r>
            <a:r>
              <a:rPr lang="en-US" altLang="ko-KR" dirty="0">
                <a:solidFill>
                  <a:srgbClr val="FF0000"/>
                </a:solidFill>
              </a:rPr>
              <a:t>UTF-8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ADD782-5E7B-4D3E-9C49-639752AD578B}"/>
              </a:ext>
            </a:extLst>
          </p:cNvPr>
          <p:cNvSpPr/>
          <p:nvPr/>
        </p:nvSpPr>
        <p:spPr>
          <a:xfrm>
            <a:off x="666073" y="3140968"/>
            <a:ext cx="5803966" cy="18058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&gt;&gt;&gt; f = open(</a:t>
            </a:r>
            <a:r>
              <a:rPr lang="ko-KR" altLang="en-US" sz="1592" dirty="0">
                <a:solidFill>
                  <a:schemeClr val="tx1"/>
                </a:solidFill>
                <a:latin typeface="Consolas" panose="020B0609020204030204" pitchFamily="49" charset="0"/>
              </a:rPr>
              <a:t>한글테스트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.txt, "r", encoding='utf-8')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&gt;&gt;&gt; s = </a:t>
            </a:r>
            <a:r>
              <a:rPr lang="en-US" altLang="ko-KR" sz="1592" dirty="0" err="1">
                <a:solidFill>
                  <a:schemeClr val="tx1"/>
                </a:solidFill>
                <a:latin typeface="Consolas" panose="020B0609020204030204" pitchFamily="49" charset="0"/>
              </a:rPr>
              <a:t>f.read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&gt;&gt;&gt; print(s)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This is text</a:t>
            </a:r>
          </a:p>
          <a:p>
            <a:pPr>
              <a:lnSpc>
                <a:spcPct val="120000"/>
              </a:lnSpc>
            </a:pP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한글포함 문서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  <a:latin typeface="Consolas" panose="020B0609020204030204" pitchFamily="49" charset="0"/>
              </a:rPr>
              <a:t>f.close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592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F20EA2-A0EA-4941-9FDD-3752842F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66" y="1534540"/>
            <a:ext cx="4436224" cy="21517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08D15-CE3A-4B1D-BE7D-24C2DE89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460" y="3809140"/>
            <a:ext cx="5343730" cy="25316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BD39706-8DDB-4B22-B517-0863C63FB5C2}"/>
              </a:ext>
            </a:extLst>
          </p:cNvPr>
          <p:cNvSpPr/>
          <p:nvPr/>
        </p:nvSpPr>
        <p:spPr>
          <a:xfrm>
            <a:off x="10295880" y="3400093"/>
            <a:ext cx="552187" cy="333868"/>
          </a:xfrm>
          <a:prstGeom prst="ellipse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0DB4D8-56A5-4719-B060-DB9CBE0A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590" y="6099711"/>
            <a:ext cx="1051136" cy="70985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01D468A-EB24-4ECD-9AA0-01079EB67666}"/>
              </a:ext>
            </a:extLst>
          </p:cNvPr>
          <p:cNvSpPr/>
          <p:nvPr/>
        </p:nvSpPr>
        <p:spPr>
          <a:xfrm>
            <a:off x="8795325" y="6454640"/>
            <a:ext cx="707930" cy="333868"/>
          </a:xfrm>
          <a:prstGeom prst="ellipse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1325791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4BBF396-4ED3-4C0F-AB3D-FCECEA6F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pandas</a:t>
            </a:r>
            <a:r>
              <a:rPr lang="ko-KR" altLang="en-US" dirty="0"/>
              <a:t>를 사용한 파일처리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712962-E43F-4B9E-8DB3-00F954AF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파일처리 </a:t>
            </a:r>
            <a:r>
              <a:rPr lang="en-US" altLang="ko-KR" dirty="0"/>
              <a:t>read(), </a:t>
            </a:r>
            <a:r>
              <a:rPr lang="en-US" altLang="ko-KR" dirty="0" err="1"/>
              <a:t>readlines</a:t>
            </a:r>
            <a:r>
              <a:rPr lang="en-US" altLang="ko-KR" dirty="0"/>
              <a:t>(), </a:t>
            </a:r>
            <a:r>
              <a:rPr lang="en-US" altLang="ko-KR" dirty="0" err="1"/>
              <a:t>csv.reader</a:t>
            </a:r>
            <a:r>
              <a:rPr lang="en-US" altLang="ko-KR" dirty="0"/>
              <a:t>() </a:t>
            </a:r>
            <a:r>
              <a:rPr lang="ko-KR" altLang="en-US" dirty="0"/>
              <a:t>등을 사용할 경우</a:t>
            </a:r>
            <a:endParaRPr lang="en-US" altLang="ko-KR" dirty="0"/>
          </a:p>
          <a:p>
            <a:pPr lvl="1"/>
            <a:r>
              <a:rPr lang="en-US" altLang="ko-KR" dirty="0"/>
              <a:t>read():</a:t>
            </a:r>
            <a:r>
              <a:rPr lang="ko-KR" altLang="en-US" dirty="0"/>
              <a:t> 파일 전체 내용을 하나의 </a:t>
            </a:r>
            <a:r>
              <a:rPr lang="ko-KR" altLang="en-US" dirty="0">
                <a:solidFill>
                  <a:srgbClr val="FF0000"/>
                </a:solidFill>
              </a:rPr>
              <a:t>문자열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1"/>
            <a:r>
              <a:rPr lang="en-US" altLang="ko-KR" dirty="0" err="1"/>
              <a:t>readlines</a:t>
            </a:r>
            <a:r>
              <a:rPr lang="en-US" altLang="ko-KR" dirty="0"/>
              <a:t>(): </a:t>
            </a:r>
            <a:r>
              <a:rPr lang="ko-KR" altLang="en-US" dirty="0"/>
              <a:t>파일의 줄 단위 문자열로 구성된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1"/>
            <a:r>
              <a:rPr lang="en-US" altLang="ko-KR" dirty="0" err="1"/>
              <a:t>csv.reader</a:t>
            </a:r>
            <a:r>
              <a:rPr lang="en-US" altLang="ko-KR" dirty="0"/>
              <a:t>(): </a:t>
            </a:r>
            <a:r>
              <a:rPr lang="ko-KR" altLang="en-US" dirty="0" err="1"/>
              <a:t>한줄</a:t>
            </a:r>
            <a:r>
              <a:rPr lang="ko-KR" altLang="en-US" dirty="0"/>
              <a:t> 단위를 각 </a:t>
            </a:r>
            <a:r>
              <a:rPr lang="ko-KR" altLang="en-US" dirty="0" err="1"/>
              <a:t>필드값들을</a:t>
            </a:r>
            <a:r>
              <a:rPr lang="ko-KR" altLang="en-US" dirty="0"/>
              <a:t> 원소로 하는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ko-KR" altLang="en-US" dirty="0"/>
              <a:t>로 처리</a:t>
            </a:r>
            <a:endParaRPr lang="en-US" altLang="ko-KR" dirty="0"/>
          </a:p>
          <a:p>
            <a:r>
              <a:rPr lang="en-US" altLang="ko-KR" dirty="0" err="1"/>
              <a:t>pandas.read_csv</a:t>
            </a:r>
            <a:r>
              <a:rPr lang="en-US" altLang="ko-KR" dirty="0"/>
              <a:t>()</a:t>
            </a:r>
            <a:r>
              <a:rPr lang="ko-KR" altLang="en-US" dirty="0"/>
              <a:t>를 사용하면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파일 전체를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구조로 구성하여 처리</a:t>
            </a:r>
            <a:endParaRPr lang="en-US" altLang="ko-KR" dirty="0"/>
          </a:p>
          <a:p>
            <a:pPr lvl="1"/>
            <a:r>
              <a:rPr lang="en-US" altLang="ko-KR" dirty="0" err="1"/>
              <a:t>DataFrame</a:t>
            </a:r>
            <a:r>
              <a:rPr lang="en-US" altLang="ko-KR" dirty="0"/>
              <a:t>:</a:t>
            </a:r>
            <a:r>
              <a:rPr lang="ko-KR" altLang="en-US" dirty="0"/>
              <a:t> 행과 열로 구성된 표 모양의 데이터를 하나의 단위로 처리</a:t>
            </a:r>
            <a:endParaRPr lang="en-US" altLang="ko-KR" dirty="0"/>
          </a:p>
          <a:p>
            <a:pPr lvl="2"/>
            <a:r>
              <a:rPr lang="ko-KR" altLang="en-US" dirty="0"/>
              <a:t>특정 행 또는 열 전체에 대한 연산</a:t>
            </a:r>
            <a:r>
              <a:rPr lang="en-US" altLang="ko-KR" dirty="0"/>
              <a:t>: </a:t>
            </a:r>
            <a:r>
              <a:rPr lang="ko-KR" altLang="en-US" dirty="0"/>
              <a:t>전체 합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최대값</a:t>
            </a:r>
            <a:r>
              <a:rPr lang="en-US" altLang="ko-KR" dirty="0"/>
              <a:t>, </a:t>
            </a:r>
            <a:r>
              <a:rPr lang="ko-KR" altLang="en-US" dirty="0"/>
              <a:t>최소값 등</a:t>
            </a:r>
            <a:endParaRPr lang="en-US" altLang="ko-KR" dirty="0"/>
          </a:p>
          <a:p>
            <a:pPr lvl="2"/>
            <a:r>
              <a:rPr lang="ko-KR" altLang="en-US" dirty="0"/>
              <a:t>행</a:t>
            </a:r>
            <a:r>
              <a:rPr lang="en-US" altLang="ko-KR" dirty="0"/>
              <a:t>/</a:t>
            </a:r>
            <a:r>
              <a:rPr lang="ko-KR" altLang="en-US" dirty="0"/>
              <a:t>열 단위의 연산</a:t>
            </a:r>
            <a:r>
              <a:rPr lang="en-US" altLang="ko-KR" dirty="0"/>
              <a:t>: </a:t>
            </a:r>
            <a:r>
              <a:rPr lang="ko-KR" altLang="en-US" dirty="0"/>
              <a:t>행 전체 값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</a:t>
            </a:r>
            <a:endParaRPr lang="en-US" altLang="ko-KR" dirty="0"/>
          </a:p>
          <a:p>
            <a:pPr lvl="2"/>
            <a:r>
              <a:rPr lang="ko-KR" altLang="en-US" dirty="0"/>
              <a:t>조건에 따른 행</a:t>
            </a:r>
            <a:r>
              <a:rPr lang="en-US" altLang="ko-KR" dirty="0"/>
              <a:t>/</a:t>
            </a:r>
            <a:r>
              <a:rPr lang="ko-KR" altLang="en-US" dirty="0"/>
              <a:t>열 필터링</a:t>
            </a:r>
          </a:p>
        </p:txBody>
      </p:sp>
    </p:spTree>
    <p:extLst>
      <p:ext uri="{BB962C8B-B14F-4D97-AF65-F5344CB8AC3E}">
        <p14:creationId xmlns:p14="http://schemas.microsoft.com/office/powerpoint/2010/main" val="284259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정의 함수</a:t>
            </a:r>
          </a:p>
        </p:txBody>
      </p:sp>
    </p:spTree>
    <p:extLst>
      <p:ext uri="{BB962C8B-B14F-4D97-AF65-F5344CB8AC3E}">
        <p14:creationId xmlns:p14="http://schemas.microsoft.com/office/powerpoint/2010/main" val="7562253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592D788-0E65-4E24-8ACB-C60A1BE2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처리 맛보기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B8FB1D-0372-4165-9CB5-CBD7D798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seoul.csv </a:t>
            </a:r>
            <a:r>
              <a:rPr lang="ko-KR" altLang="en-US" dirty="0"/>
              <a:t>파일 대상</a:t>
            </a:r>
            <a:r>
              <a:rPr lang="en-US" altLang="ko-KR" dirty="0"/>
              <a:t>: 1904</a:t>
            </a:r>
            <a:r>
              <a:rPr lang="ko-KR" altLang="en-US" dirty="0"/>
              <a:t>년부터 지금까지 </a:t>
            </a:r>
            <a:r>
              <a:rPr lang="en-US" altLang="ko-KR" dirty="0"/>
              <a:t>4</a:t>
            </a:r>
            <a:r>
              <a:rPr lang="ko-KR" altLang="en-US" dirty="0"/>
              <a:t>만개 이상의 일별 기상데이터를 가지고 있음</a:t>
            </a:r>
            <a:endParaRPr lang="en-US" altLang="ko-KR" dirty="0"/>
          </a:p>
          <a:p>
            <a:r>
              <a:rPr lang="en-US" altLang="ko-KR" dirty="0"/>
              <a:t>seoul.csv </a:t>
            </a:r>
            <a:r>
              <a:rPr lang="ko-KR" altLang="en-US" dirty="0"/>
              <a:t>파일을 </a:t>
            </a:r>
            <a:r>
              <a:rPr lang="en-US" altLang="ko-KR" dirty="0" err="1"/>
              <a:t>DataFrame</a:t>
            </a:r>
            <a:r>
              <a:rPr lang="ko-KR" altLang="en-US" dirty="0"/>
              <a:t>으로 읽기</a:t>
            </a:r>
            <a:endParaRPr lang="en-US" altLang="ko-KR" dirty="0"/>
          </a:p>
          <a:p>
            <a:r>
              <a:rPr lang="en-US" altLang="ko-KR" dirty="0" err="1"/>
              <a:t>DataFrame</a:t>
            </a:r>
            <a:r>
              <a:rPr lang="ko-KR" altLang="en-US" dirty="0"/>
              <a:t>에 대하여 다음 연산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지난 </a:t>
            </a:r>
            <a:r>
              <a:rPr lang="en-US" altLang="ko-KR" dirty="0"/>
              <a:t>100</a:t>
            </a:r>
            <a:r>
              <a:rPr lang="ko-KR" altLang="en-US" dirty="0"/>
              <a:t>년간 일별 최고기온의 평균 온도 구하기</a:t>
            </a:r>
            <a:endParaRPr lang="en-US" altLang="ko-KR" dirty="0"/>
          </a:p>
          <a:p>
            <a:pPr lvl="1"/>
            <a:r>
              <a:rPr lang="ko-KR" altLang="en-US" dirty="0"/>
              <a:t>지난 </a:t>
            </a:r>
            <a:r>
              <a:rPr lang="en-US" altLang="ko-KR" dirty="0"/>
              <a:t>100</a:t>
            </a:r>
            <a:r>
              <a:rPr lang="ko-KR" altLang="en-US" dirty="0"/>
              <a:t>년 중 최고기온이 가장 높았던 날 구하기</a:t>
            </a:r>
            <a:endParaRPr lang="en-US" altLang="ko-KR" dirty="0"/>
          </a:p>
          <a:p>
            <a:pPr lvl="1"/>
            <a:r>
              <a:rPr lang="ko-KR" altLang="en-US" dirty="0"/>
              <a:t>지난 </a:t>
            </a:r>
            <a:r>
              <a:rPr lang="en-US" altLang="ko-KR" dirty="0"/>
              <a:t>100</a:t>
            </a:r>
            <a:r>
              <a:rPr lang="ko-KR" altLang="en-US" dirty="0"/>
              <a:t>년간 최고기온이 </a:t>
            </a:r>
            <a:r>
              <a:rPr lang="en-US" altLang="ko-KR" dirty="0"/>
              <a:t>38</a:t>
            </a:r>
            <a:r>
              <a:rPr lang="ko-KR" altLang="en-US" dirty="0"/>
              <a:t>도 이상이었던 날 구하기</a:t>
            </a:r>
            <a:endParaRPr lang="en-US" altLang="ko-KR" dirty="0"/>
          </a:p>
          <a:p>
            <a:pPr lvl="1"/>
            <a:r>
              <a:rPr lang="ko-KR" altLang="en-US" dirty="0"/>
              <a:t>지난 </a:t>
            </a:r>
            <a:r>
              <a:rPr lang="en-US" altLang="ko-KR" dirty="0"/>
              <a:t>100</a:t>
            </a:r>
            <a:r>
              <a:rPr lang="ko-KR" altLang="en-US" dirty="0"/>
              <a:t>년간 최고기온 값을 화씨 온도 값으로 변환하기</a:t>
            </a:r>
            <a:br>
              <a:rPr lang="en-US" altLang="ko-KR" dirty="0"/>
            </a:br>
            <a:r>
              <a:rPr lang="en-US" altLang="ko-KR" dirty="0"/>
              <a:t>F = C * 1.8  + 32</a:t>
            </a:r>
          </a:p>
        </p:txBody>
      </p:sp>
    </p:spTree>
    <p:extLst>
      <p:ext uri="{BB962C8B-B14F-4D97-AF65-F5344CB8AC3E}">
        <p14:creationId xmlns:p14="http://schemas.microsoft.com/office/powerpoint/2010/main" val="28456989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</a:t>
            </a:r>
            <a:r>
              <a:rPr lang="en-US" altLang="ko-KR" dirty="0"/>
              <a:t>, pandas</a:t>
            </a:r>
            <a:r>
              <a:rPr lang="ko-KR" altLang="en-US" dirty="0"/>
              <a:t> 맛보기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지난 </a:t>
            </a:r>
            <a:r>
              <a:rPr lang="en-US" altLang="ko-KR" sz="2200" dirty="0"/>
              <a:t>100</a:t>
            </a:r>
            <a:r>
              <a:rPr lang="ko-KR" altLang="en-US" sz="2200" dirty="0"/>
              <a:t>년 중 최고기온이 가장 높았던 날 구하기</a:t>
            </a:r>
            <a:endParaRPr lang="en-US" altLang="ko-KR" sz="2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EEB2D-FC92-44E7-BC8A-BA7B1722DDD1}"/>
              </a:ext>
            </a:extLst>
          </p:cNvPr>
          <p:cNvSpPr/>
          <p:nvPr/>
        </p:nvSpPr>
        <p:spPr>
          <a:xfrm>
            <a:off x="400075" y="2168433"/>
            <a:ext cx="11421362" cy="3767414"/>
          </a:xfrm>
          <a:prstGeom prst="rect">
            <a:avLst/>
          </a:prstGeom>
          <a:solidFill>
            <a:schemeClr val="bg1"/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</a:rPr>
              <a:t>import csv				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CSV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모듈 불러오기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</a:rPr>
              <a:t>f = open('seoul.csv')	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seoul.csv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파일을 읽기모드로 불러오기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</a:rPr>
              <a:t>data = </a:t>
            </a:r>
            <a:r>
              <a:rPr lang="en-US" altLang="ko-KR" sz="1592" dirty="0" err="1">
                <a:latin typeface="Consolas" panose="020B0609020204030204" pitchFamily="49" charset="0"/>
              </a:rPr>
              <a:t>csv.reader</a:t>
            </a:r>
            <a:r>
              <a:rPr lang="en-US" altLang="ko-KR" sz="1592" dirty="0">
                <a:latin typeface="Consolas" panose="020B0609020204030204" pitchFamily="49" charset="0"/>
              </a:rPr>
              <a:t>(f)</a:t>
            </a:r>
          </a:p>
          <a:p>
            <a:r>
              <a:rPr lang="en-US" altLang="ko-KR" sz="1592" dirty="0">
                <a:latin typeface="Consolas" panose="020B0609020204030204" pitchFamily="49" charset="0"/>
              </a:rPr>
              <a:t>header = next(data)</a:t>
            </a:r>
          </a:p>
          <a:p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 = -999				#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최고기온 값 초기화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max_date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 = '0-0-0'	</a:t>
            </a:r>
            <a:r>
              <a:rPr lang="en-US" altLang="ko-KR" sz="1592" dirty="0">
                <a:latin typeface="Consolas" panose="020B0609020204030204" pitchFamily="49" charset="0"/>
              </a:rPr>
              <a:t>	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최고기온이었던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날 초기화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</a:rPr>
              <a:t>for row in data:</a:t>
            </a:r>
          </a:p>
          <a:p>
            <a:r>
              <a:rPr lang="en-US" altLang="ko-KR" sz="1592" dirty="0">
                <a:latin typeface="Consolas" panose="020B0609020204030204" pitchFamily="49" charset="0"/>
              </a:rPr>
              <a:t>	if row[-1] == '':	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누락데이터 값 </a:t>
            </a:r>
            <a:r>
              <a:rPr lang="ko-KR" altLang="en-US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스킵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</a:rPr>
              <a:t>		continue			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row[-1] = -999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대신 다음 단계로 </a:t>
            </a:r>
            <a:r>
              <a:rPr lang="ko-KR" altLang="en-US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스킵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</a:rPr>
              <a:t>	row[-1] = float(row[-1])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문자열 기온 값을 실수로 변환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</a:rPr>
              <a:t>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if </a:t>
            </a: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 &lt; row[-1]:	# </a:t>
            </a:r>
            <a:r>
              <a:rPr lang="ko-KR" altLang="en-US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최고기온값보다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 높으면 데이터 갱신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max_date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 = row[0]</a:t>
            </a:r>
          </a:p>
          <a:p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 = row[-1]</a:t>
            </a:r>
          </a:p>
          <a:p>
            <a:r>
              <a:rPr lang="en-US" altLang="ko-KR" sz="1592" dirty="0" err="1">
                <a:latin typeface="Consolas" panose="020B0609020204030204" pitchFamily="49" charset="0"/>
              </a:rPr>
              <a:t>f.close</a:t>
            </a:r>
            <a:r>
              <a:rPr lang="en-US" altLang="ko-KR" sz="1592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592" dirty="0">
                <a:latin typeface="Consolas" panose="020B0609020204030204" pitchFamily="49" charset="0"/>
              </a:rPr>
              <a:t>print("</a:t>
            </a:r>
            <a:r>
              <a:rPr lang="ko-KR" altLang="en-US" sz="1592" dirty="0">
                <a:latin typeface="Consolas" panose="020B0609020204030204" pitchFamily="49" charset="0"/>
              </a:rPr>
              <a:t>기상 관측 이래 서울의 최고 기온이 가장 높았던 날은 </a:t>
            </a:r>
            <a:r>
              <a:rPr lang="en-US" altLang="ko-KR" sz="1592" dirty="0">
                <a:latin typeface="Consolas" panose="020B0609020204030204" pitchFamily="49" charset="0"/>
              </a:rPr>
              <a:t>{}</a:t>
            </a:r>
            <a:r>
              <a:rPr lang="ko-KR" altLang="en-US" sz="1592" dirty="0">
                <a:latin typeface="Consolas" panose="020B0609020204030204" pitchFamily="49" charset="0"/>
              </a:rPr>
              <a:t>로 </a:t>
            </a:r>
            <a:r>
              <a:rPr lang="en-US" altLang="ko-KR" sz="1592" dirty="0">
                <a:latin typeface="Consolas" panose="020B0609020204030204" pitchFamily="49" charset="0"/>
              </a:rPr>
              <a:t>{}</a:t>
            </a:r>
            <a:r>
              <a:rPr lang="ko-KR" altLang="en-US" sz="1592" dirty="0">
                <a:latin typeface="Consolas" panose="020B0609020204030204" pitchFamily="49" charset="0"/>
              </a:rPr>
              <a:t>도 였습니다</a:t>
            </a:r>
            <a:r>
              <a:rPr lang="en-US" altLang="ko-KR" sz="1592" dirty="0">
                <a:latin typeface="Consolas" panose="020B0609020204030204" pitchFamily="49" charset="0"/>
              </a:rPr>
              <a:t>.".format(</a:t>
            </a:r>
            <a:r>
              <a:rPr lang="en-US" altLang="ko-KR" sz="1592" dirty="0" err="1">
                <a:latin typeface="Consolas" panose="020B0609020204030204" pitchFamily="49" charset="0"/>
              </a:rPr>
              <a:t>max_date</a:t>
            </a:r>
            <a:r>
              <a:rPr lang="en-US" altLang="ko-KR" sz="1592" dirty="0">
                <a:latin typeface="Consolas" panose="020B0609020204030204" pitchFamily="49" charset="0"/>
              </a:rPr>
              <a:t>, </a:t>
            </a:r>
            <a:r>
              <a:rPr lang="en-US" altLang="ko-KR" sz="1592" dirty="0" err="1"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BA0ED7-35A5-43FE-A653-6BE7538F01FD}"/>
              </a:ext>
            </a:extLst>
          </p:cNvPr>
          <p:cNvSpPr/>
          <p:nvPr/>
        </p:nvSpPr>
        <p:spPr>
          <a:xfrm>
            <a:off x="400074" y="6085783"/>
            <a:ext cx="10556735" cy="36755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791" dirty="0">
                <a:solidFill>
                  <a:srgbClr val="21439B"/>
                </a:solidFill>
                <a:latin typeface="Consolas" panose="020B0609020204030204" pitchFamily="49" charset="0"/>
              </a:rPr>
              <a:t>기상 관측 이래 서울의 최고 기온이 가장 높았던 날은 </a:t>
            </a:r>
            <a:r>
              <a:rPr lang="en-US" altLang="ko-KR" sz="1791" dirty="0">
                <a:solidFill>
                  <a:srgbClr val="21439B"/>
                </a:solidFill>
                <a:latin typeface="Consolas" panose="020B0609020204030204" pitchFamily="49" charset="0"/>
              </a:rPr>
              <a:t>2018-08-01</a:t>
            </a:r>
            <a:r>
              <a:rPr lang="ko-KR" altLang="en-US" sz="1791" dirty="0">
                <a:solidFill>
                  <a:srgbClr val="21439B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1791" dirty="0">
                <a:solidFill>
                  <a:srgbClr val="21439B"/>
                </a:solidFill>
                <a:latin typeface="Consolas" panose="020B0609020204030204" pitchFamily="49" charset="0"/>
              </a:rPr>
              <a:t>39.6</a:t>
            </a:r>
            <a:r>
              <a:rPr lang="ko-KR" altLang="en-US" sz="1791" dirty="0">
                <a:solidFill>
                  <a:srgbClr val="21439B"/>
                </a:solidFill>
                <a:latin typeface="Consolas" panose="020B0609020204030204" pitchFamily="49" charset="0"/>
              </a:rPr>
              <a:t>도 였습니다</a:t>
            </a:r>
            <a:r>
              <a:rPr lang="en-US" altLang="ko-KR" sz="1791" dirty="0">
                <a:solidFill>
                  <a:srgbClr val="21439B"/>
                </a:solidFill>
                <a:latin typeface="Consolas" panose="020B0609020204030204" pitchFamily="49" charset="0"/>
              </a:rPr>
              <a:t>.</a:t>
            </a:r>
            <a:endParaRPr lang="ko-KR" altLang="en-US" sz="1791" dirty="0">
              <a:solidFill>
                <a:srgbClr val="21439B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37A8CF-E4A5-4CF0-B4E0-ED4E1591B0B0}"/>
              </a:ext>
            </a:extLst>
          </p:cNvPr>
          <p:cNvSpPr/>
          <p:nvPr/>
        </p:nvSpPr>
        <p:spPr>
          <a:xfrm>
            <a:off x="3762375" y="1988840"/>
            <a:ext cx="8162468" cy="2115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592" dirty="0">
                <a:latin typeface="Consolas" panose="020B0609020204030204" pitchFamily="49" charset="0"/>
              </a:rPr>
              <a:t>import pandas as pd		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# pandas 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모듈 불러오기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40000"/>
              </a:lnSpc>
            </a:pPr>
            <a:r>
              <a:rPr lang="en-US" altLang="ko-KR" sz="1592" dirty="0" err="1">
                <a:latin typeface="Consolas" panose="020B0609020204030204" pitchFamily="49" charset="0"/>
              </a:rPr>
              <a:t>tfr</a:t>
            </a:r>
            <a:r>
              <a:rPr lang="en-US" altLang="ko-KR" sz="1592" dirty="0">
                <a:latin typeface="Consolas" panose="020B0609020204030204" pitchFamily="49" charset="0"/>
              </a:rPr>
              <a:t> = </a:t>
            </a:r>
            <a:r>
              <a:rPr lang="en-US" altLang="ko-KR" sz="1592" dirty="0" err="1">
                <a:latin typeface="Consolas" panose="020B0609020204030204" pitchFamily="49" charset="0"/>
              </a:rPr>
              <a:t>pd.read_csv</a:t>
            </a:r>
            <a:r>
              <a:rPr lang="en-US" altLang="ko-KR" sz="1592" dirty="0">
                <a:latin typeface="Consolas" panose="020B0609020204030204" pitchFamily="49" charset="0"/>
              </a:rPr>
              <a:t>('seoul.csv', encoding='cp949')</a:t>
            </a:r>
          </a:p>
          <a:p>
            <a:pPr>
              <a:lnSpc>
                <a:spcPct val="140000"/>
              </a:lnSpc>
            </a:pPr>
            <a:r>
              <a:rPr lang="en-US" altLang="ko-KR" sz="1592" dirty="0" err="1"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latin typeface="Consolas" panose="020B0609020204030204" pitchFamily="49" charset="0"/>
              </a:rPr>
              <a:t> = </a:t>
            </a:r>
            <a:r>
              <a:rPr lang="en-US" altLang="ko-KR" sz="1592" dirty="0" err="1">
                <a:latin typeface="Consolas" panose="020B0609020204030204" pitchFamily="49" charset="0"/>
              </a:rPr>
              <a:t>tfr</a:t>
            </a:r>
            <a:r>
              <a:rPr lang="en-US" altLang="ko-KR" sz="1592" dirty="0">
                <a:latin typeface="Consolas" panose="020B0609020204030204" pitchFamily="49" charset="0"/>
              </a:rPr>
              <a:t>['</a:t>
            </a:r>
            <a:r>
              <a:rPr lang="ko-KR" altLang="en-US" sz="1592" dirty="0">
                <a:latin typeface="Consolas" panose="020B0609020204030204" pitchFamily="49" charset="0"/>
              </a:rPr>
              <a:t>최고기온</a:t>
            </a:r>
            <a:r>
              <a:rPr lang="en-US" altLang="ko-KR" sz="1592" dirty="0">
                <a:latin typeface="Consolas" panose="020B0609020204030204" pitchFamily="49" charset="0"/>
              </a:rPr>
              <a:t>(℃)'].max()</a:t>
            </a:r>
          </a:p>
          <a:p>
            <a:pPr>
              <a:lnSpc>
                <a:spcPct val="140000"/>
              </a:lnSpc>
            </a:pPr>
            <a:r>
              <a:rPr lang="en-US" altLang="ko-KR" sz="1592" dirty="0" err="1">
                <a:latin typeface="Consolas" panose="020B0609020204030204" pitchFamily="49" charset="0"/>
              </a:rPr>
              <a:t>max_date</a:t>
            </a:r>
            <a:r>
              <a:rPr lang="en-US" altLang="ko-KR" sz="1592" dirty="0">
                <a:latin typeface="Consolas" panose="020B0609020204030204" pitchFamily="49" charset="0"/>
              </a:rPr>
              <a:t> = </a:t>
            </a:r>
            <a:r>
              <a:rPr lang="en-US" altLang="ko-KR" sz="1592" dirty="0" err="1">
                <a:latin typeface="Consolas" panose="020B0609020204030204" pitchFamily="49" charset="0"/>
              </a:rPr>
              <a:t>tfr</a:t>
            </a:r>
            <a:r>
              <a:rPr lang="en-US" altLang="ko-KR" sz="1592" dirty="0">
                <a:latin typeface="Consolas" panose="020B0609020204030204" pitchFamily="49" charset="0"/>
              </a:rPr>
              <a:t>[</a:t>
            </a:r>
            <a:r>
              <a:rPr lang="en-US" altLang="ko-KR" sz="1592" dirty="0" err="1">
                <a:latin typeface="Consolas" panose="020B0609020204030204" pitchFamily="49" charset="0"/>
              </a:rPr>
              <a:t>tfr</a:t>
            </a:r>
            <a:r>
              <a:rPr lang="en-US" altLang="ko-KR" sz="1592" dirty="0">
                <a:latin typeface="Consolas" panose="020B0609020204030204" pitchFamily="49" charset="0"/>
              </a:rPr>
              <a:t>['</a:t>
            </a:r>
            <a:r>
              <a:rPr lang="ko-KR" altLang="en-US" sz="1592" dirty="0">
                <a:latin typeface="Consolas" panose="020B0609020204030204" pitchFamily="49" charset="0"/>
              </a:rPr>
              <a:t>최고기온</a:t>
            </a:r>
            <a:r>
              <a:rPr lang="en-US" altLang="ko-KR" sz="1592" dirty="0">
                <a:latin typeface="Consolas" panose="020B0609020204030204" pitchFamily="49" charset="0"/>
              </a:rPr>
              <a:t>(℃)'] == </a:t>
            </a:r>
            <a:r>
              <a:rPr lang="en-US" altLang="ko-KR" sz="1592" dirty="0" err="1"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latin typeface="Consolas" panose="020B0609020204030204" pitchFamily="49" charset="0"/>
              </a:rPr>
              <a:t>]['</a:t>
            </a:r>
            <a:r>
              <a:rPr lang="ko-KR" altLang="en-US" sz="1592" dirty="0">
                <a:latin typeface="Consolas" panose="020B0609020204030204" pitchFamily="49" charset="0"/>
              </a:rPr>
              <a:t>날짜</a:t>
            </a:r>
            <a:r>
              <a:rPr lang="en-US" altLang="ko-KR" sz="1592" dirty="0">
                <a:latin typeface="Consolas" panose="020B0609020204030204" pitchFamily="49" charset="0"/>
              </a:rPr>
              <a:t>'].values[0]</a:t>
            </a:r>
          </a:p>
          <a:p>
            <a:pPr>
              <a:lnSpc>
                <a:spcPct val="140000"/>
              </a:lnSpc>
            </a:pPr>
            <a:r>
              <a:rPr lang="en-US" altLang="ko-KR" sz="1592" dirty="0">
                <a:latin typeface="Consolas" panose="020B0609020204030204" pitchFamily="49" charset="0"/>
              </a:rPr>
              <a:t>print("</a:t>
            </a:r>
            <a:r>
              <a:rPr lang="ko-KR" altLang="en-US" sz="1592" dirty="0">
                <a:latin typeface="Consolas" panose="020B0609020204030204" pitchFamily="49" charset="0"/>
              </a:rPr>
              <a:t>기상 관측 이래 서울의 최고 기온이 가장 높았던 날은 </a:t>
            </a:r>
            <a:r>
              <a:rPr lang="en-US" altLang="ko-KR" sz="1592" dirty="0">
                <a:latin typeface="Consolas" panose="020B0609020204030204" pitchFamily="49" charset="0"/>
              </a:rPr>
              <a:t>{}</a:t>
            </a:r>
            <a:r>
              <a:rPr lang="ko-KR" altLang="en-US" sz="1592" dirty="0">
                <a:latin typeface="Consolas" panose="020B0609020204030204" pitchFamily="49" charset="0"/>
              </a:rPr>
              <a:t>로 </a:t>
            </a:r>
            <a:r>
              <a:rPr lang="en-US" altLang="ko-KR" sz="1592" dirty="0">
                <a:latin typeface="Consolas" panose="020B0609020204030204" pitchFamily="49" charset="0"/>
              </a:rPr>
              <a:t>{}</a:t>
            </a:r>
            <a:r>
              <a:rPr lang="ko-KR" altLang="en-US" sz="1592" dirty="0">
                <a:latin typeface="Consolas" panose="020B0609020204030204" pitchFamily="49" charset="0"/>
              </a:rPr>
              <a:t>도 였습니다</a:t>
            </a:r>
            <a:r>
              <a:rPr lang="en-US" altLang="ko-KR" sz="1592" dirty="0">
                <a:latin typeface="Consolas" panose="020B0609020204030204" pitchFamily="49" charset="0"/>
              </a:rPr>
              <a:t>.".format(</a:t>
            </a:r>
            <a:r>
              <a:rPr lang="en-US" altLang="ko-KR" sz="1592" dirty="0" err="1">
                <a:latin typeface="Consolas" panose="020B0609020204030204" pitchFamily="49" charset="0"/>
              </a:rPr>
              <a:t>max_date</a:t>
            </a:r>
            <a:r>
              <a:rPr lang="en-US" altLang="ko-KR" sz="1592" dirty="0">
                <a:latin typeface="Consolas" panose="020B0609020204030204" pitchFamily="49" charset="0"/>
              </a:rPr>
              <a:t>, </a:t>
            </a:r>
            <a:r>
              <a:rPr lang="en-US" altLang="ko-KR" sz="1592" dirty="0" err="1">
                <a:latin typeface="Consolas" panose="020B0609020204030204" pitchFamily="49" charset="0"/>
              </a:rPr>
              <a:t>max_temp</a:t>
            </a:r>
            <a:r>
              <a:rPr lang="en-US" altLang="ko-KR" sz="1592" dirty="0"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1391E7-725A-BECA-C79C-356B1262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42" y="228631"/>
            <a:ext cx="4605596" cy="1525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2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D71A4-9DB9-1F75-FE6D-4A4C721D2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6"/>
            <a:ext cx="10660616" cy="2240482"/>
          </a:xfrm>
        </p:spPr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III – 7</a:t>
            </a: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600" dirty="0"/>
            </a:br>
            <a:r>
              <a:rPr lang="ko-KR" altLang="en-US" dirty="0"/>
              <a:t>객체지향 프로그래밍</a:t>
            </a:r>
            <a:br>
              <a:rPr lang="en-US" altLang="ko-KR" dirty="0"/>
            </a:br>
            <a:r>
              <a:rPr lang="en-US" altLang="ko-KR" sz="4400" dirty="0"/>
              <a:t>(Object Oriented Programming)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658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417F0DC2-DFDA-0317-E5DA-5FA6109C3043}"/>
              </a:ext>
            </a:extLst>
          </p:cNvPr>
          <p:cNvSpPr/>
          <p:nvPr/>
        </p:nvSpPr>
        <p:spPr>
          <a:xfrm flipH="1">
            <a:off x="1378035" y="4365104"/>
            <a:ext cx="4175162" cy="2280473"/>
          </a:xfrm>
          <a:prstGeom prst="flowChartDelay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지연 20">
            <a:extLst>
              <a:ext uri="{FF2B5EF4-FFF2-40B4-BE49-F238E27FC236}">
                <a16:creationId xmlns:a16="http://schemas.microsoft.com/office/drawing/2014/main" id="{F86CC160-2ED1-6B3F-6A8E-6B556369AFE4}"/>
              </a:ext>
            </a:extLst>
          </p:cNvPr>
          <p:cNvSpPr/>
          <p:nvPr/>
        </p:nvSpPr>
        <p:spPr>
          <a:xfrm>
            <a:off x="6346587" y="4365104"/>
            <a:ext cx="3888432" cy="2280473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68D0D2-0765-45F3-B1D9-0FE27EC2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BD371-53C0-F1C6-AE4B-1F4729B0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2660084"/>
          </a:xfrm>
        </p:spPr>
        <p:txBody>
          <a:bodyPr/>
          <a:lstStyle/>
          <a:p>
            <a:r>
              <a:rPr lang="ko-KR" altLang="en-US" dirty="0"/>
              <a:t>객체의 개념</a:t>
            </a:r>
            <a:endParaRPr lang="en-US" altLang="ko-KR" dirty="0"/>
          </a:p>
          <a:p>
            <a:pPr lvl="1"/>
            <a:r>
              <a:rPr lang="ko-KR" altLang="en-US" dirty="0"/>
              <a:t>수많은 사물을 프로그래밍 관점에서 객체</a:t>
            </a:r>
            <a:r>
              <a:rPr lang="en-US" altLang="ko-KR" dirty="0"/>
              <a:t>(Object)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2"/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건물 등</a:t>
            </a:r>
            <a:endParaRPr lang="en-US" altLang="ko-KR" dirty="0"/>
          </a:p>
          <a:p>
            <a:pPr lvl="1"/>
            <a:r>
              <a:rPr lang="ko-KR" altLang="en-US" dirty="0"/>
              <a:t>객체의 정의</a:t>
            </a:r>
            <a:endParaRPr lang="en-US" altLang="ko-KR" dirty="0"/>
          </a:p>
          <a:p>
            <a:pPr lvl="2"/>
            <a:r>
              <a:rPr lang="ko-KR" altLang="en-US" sz="18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객체란</a:t>
            </a:r>
            <a:r>
              <a:rPr lang="ko-KR" altLang="en-US" sz="18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어떤 속성과 행동을 가지고 있는 데이터를 말한다</a:t>
            </a:r>
            <a:r>
              <a:rPr lang="en-US" altLang="ko-KR" sz="18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7913B7-062D-43D1-8CAB-01C15FC21B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12" y="4571343"/>
            <a:ext cx="2240926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4C00B-6497-A241-B28E-67EB8552BFFF}"/>
              </a:ext>
            </a:extLst>
          </p:cNvPr>
          <p:cNvSpPr txBox="1"/>
          <p:nvPr/>
        </p:nvSpPr>
        <p:spPr>
          <a:xfrm>
            <a:off x="5122451" y="39672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자동차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AB39A5F7-A42B-462D-1F18-EF8886174613}"/>
              </a:ext>
            </a:extLst>
          </p:cNvPr>
          <p:cNvSpPr/>
          <p:nvPr/>
        </p:nvSpPr>
        <p:spPr>
          <a:xfrm>
            <a:off x="2768375" y="4738367"/>
            <a:ext cx="792088" cy="288032"/>
          </a:xfrm>
          <a:prstGeom prst="borderCallout1">
            <a:avLst>
              <a:gd name="adj1" fmla="val 64681"/>
              <a:gd name="adj2" fmla="val 109390"/>
              <a:gd name="adj3" fmla="val 119254"/>
              <a:gd name="adj4" fmla="val 241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제조사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DB6EFA13-A187-1B2C-C6C6-DC846C2230C3}"/>
              </a:ext>
            </a:extLst>
          </p:cNvPr>
          <p:cNvSpPr/>
          <p:nvPr/>
        </p:nvSpPr>
        <p:spPr>
          <a:xfrm>
            <a:off x="2770837" y="5272720"/>
            <a:ext cx="792088" cy="288032"/>
          </a:xfrm>
          <a:prstGeom prst="borderCallout1">
            <a:avLst>
              <a:gd name="adj1" fmla="val 64681"/>
              <a:gd name="adj2" fmla="val 109390"/>
              <a:gd name="adj3" fmla="val 58464"/>
              <a:gd name="adj4" fmla="val 214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색상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F220CB5F-433F-AE77-476C-01FE2CAEB7A8}"/>
              </a:ext>
            </a:extLst>
          </p:cNvPr>
          <p:cNvSpPr/>
          <p:nvPr/>
        </p:nvSpPr>
        <p:spPr>
          <a:xfrm>
            <a:off x="2768375" y="5795479"/>
            <a:ext cx="792088" cy="288032"/>
          </a:xfrm>
          <a:prstGeom prst="borderCallout1">
            <a:avLst>
              <a:gd name="adj1" fmla="val 64681"/>
              <a:gd name="adj2" fmla="val 109390"/>
              <a:gd name="adj3" fmla="val -42855"/>
              <a:gd name="adj4" fmla="val 219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배기량</a:t>
            </a: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F02E63D0-1394-693D-350B-3DA4DC47D8E5}"/>
              </a:ext>
            </a:extLst>
          </p:cNvPr>
          <p:cNvSpPr/>
          <p:nvPr/>
        </p:nvSpPr>
        <p:spPr>
          <a:xfrm>
            <a:off x="8146787" y="4629353"/>
            <a:ext cx="792088" cy="288032"/>
          </a:xfrm>
          <a:prstGeom prst="borderCallout1">
            <a:avLst>
              <a:gd name="adj1" fmla="val 37663"/>
              <a:gd name="adj2" fmla="val -2367"/>
              <a:gd name="adj3" fmla="val 196933"/>
              <a:gd name="adj4" fmla="val -162196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전진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0A06FC51-A96F-6257-0B08-DCFF75C52804}"/>
              </a:ext>
            </a:extLst>
          </p:cNvPr>
          <p:cNvSpPr/>
          <p:nvPr/>
        </p:nvSpPr>
        <p:spPr>
          <a:xfrm>
            <a:off x="8146787" y="5589240"/>
            <a:ext cx="792088" cy="288032"/>
          </a:xfrm>
          <a:prstGeom prst="borderCallout1">
            <a:avLst>
              <a:gd name="adj1" fmla="val 37663"/>
              <a:gd name="adj2" fmla="val -2367"/>
              <a:gd name="adj3" fmla="val -32723"/>
              <a:gd name="adj4" fmla="val -15359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후진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8A902FF7-F810-77DA-3154-3D3667D53631}"/>
              </a:ext>
            </a:extLst>
          </p:cNvPr>
          <p:cNvSpPr/>
          <p:nvPr/>
        </p:nvSpPr>
        <p:spPr>
          <a:xfrm>
            <a:off x="8146787" y="6083511"/>
            <a:ext cx="792088" cy="288032"/>
          </a:xfrm>
          <a:prstGeom prst="borderCallout1">
            <a:avLst>
              <a:gd name="adj1" fmla="val 37663"/>
              <a:gd name="adj2" fmla="val -2367"/>
              <a:gd name="adj3" fmla="val -154305"/>
              <a:gd name="adj4" fmla="val -15605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정치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F1668306-83EA-D6EC-ED82-FEF5D5BD66A0}"/>
              </a:ext>
            </a:extLst>
          </p:cNvPr>
          <p:cNvSpPr/>
          <p:nvPr/>
        </p:nvSpPr>
        <p:spPr>
          <a:xfrm>
            <a:off x="8146787" y="5054073"/>
            <a:ext cx="792088" cy="288032"/>
          </a:xfrm>
          <a:prstGeom prst="borderCallout1">
            <a:avLst>
              <a:gd name="adj1" fmla="val 37663"/>
              <a:gd name="adj2" fmla="val -2367"/>
              <a:gd name="adj3" fmla="val 102368"/>
              <a:gd name="adj4" fmla="val -15114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가속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63287-42C0-CC90-1B69-77DF46A732F4}"/>
              </a:ext>
            </a:extLst>
          </p:cNvPr>
          <p:cNvSpPr txBox="1"/>
          <p:nvPr/>
        </p:nvSpPr>
        <p:spPr>
          <a:xfrm>
            <a:off x="9390375" y="5347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행동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DF2C99-DE34-6936-67F0-B7D68F1748E3}"/>
              </a:ext>
            </a:extLst>
          </p:cNvPr>
          <p:cNvSpPr txBox="1"/>
          <p:nvPr/>
        </p:nvSpPr>
        <p:spPr>
          <a:xfrm>
            <a:off x="1654281" y="53206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28935387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CDA6B-F3F7-59B2-AEA7-72169E6B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 사용해 봤던 객체들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EE032-CFCC-3D11-3531-C4F8D10F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648072"/>
          </a:xfrm>
        </p:spPr>
        <p:txBody>
          <a:bodyPr/>
          <a:lstStyle/>
          <a:p>
            <a:r>
              <a:rPr lang="ko-KR" altLang="en-US" dirty="0" err="1"/>
              <a:t>터틀</a:t>
            </a:r>
            <a:r>
              <a:rPr lang="en-US" altLang="ko-KR" dirty="0"/>
              <a:t>(Turtle)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15CFA31-42DB-6DCF-1AC4-EC779FE01FF9}"/>
              </a:ext>
            </a:extLst>
          </p:cNvPr>
          <p:cNvSpPr/>
          <p:nvPr/>
        </p:nvSpPr>
        <p:spPr>
          <a:xfrm>
            <a:off x="1128519" y="1844824"/>
            <a:ext cx="3695150" cy="2259921"/>
          </a:xfrm>
          <a:prstGeom prst="roundRect">
            <a:avLst>
              <a:gd name="adj" fmla="val 394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import turtle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turtle.shape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('circle')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turtle.shape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'circle'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turtle.goto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(100,100)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turtle.xcor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turtle.ycor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F30C4D1-A9AC-99D1-8999-10322DF87DBD}"/>
              </a:ext>
            </a:extLst>
          </p:cNvPr>
          <p:cNvSpPr/>
          <p:nvPr/>
        </p:nvSpPr>
        <p:spPr>
          <a:xfrm>
            <a:off x="954063" y="4869160"/>
            <a:ext cx="3695150" cy="1867704"/>
          </a:xfrm>
          <a:prstGeom prst="roundRect">
            <a:avLst>
              <a:gd name="adj" fmla="val 394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myStr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FirstMyLife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myStr.upper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'FIRSTMYLIFE'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myStr.count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('i')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2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myStr.isalpha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True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7596033-3916-9A21-A981-2633715DF82C}"/>
              </a:ext>
            </a:extLst>
          </p:cNvPr>
          <p:cNvSpPr txBox="1">
            <a:spLocks/>
          </p:cNvSpPr>
          <p:nvPr/>
        </p:nvSpPr>
        <p:spPr>
          <a:xfrm>
            <a:off x="305991" y="4188668"/>
            <a:ext cx="114492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</p:txBody>
      </p:sp>
      <p:sp>
        <p:nvSpPr>
          <p:cNvPr id="7" name="순서도: 지연 6">
            <a:extLst>
              <a:ext uri="{FF2B5EF4-FFF2-40B4-BE49-F238E27FC236}">
                <a16:creationId xmlns:a16="http://schemas.microsoft.com/office/drawing/2014/main" id="{8ED1DE3D-8DB7-6568-360D-E4F80E7E8B65}"/>
              </a:ext>
            </a:extLst>
          </p:cNvPr>
          <p:cNvSpPr/>
          <p:nvPr/>
        </p:nvSpPr>
        <p:spPr>
          <a:xfrm flipH="1">
            <a:off x="5402562" y="1802082"/>
            <a:ext cx="2433672" cy="2130975"/>
          </a:xfrm>
          <a:prstGeom prst="flowChartDelay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순서도: 지연 7">
            <a:extLst>
              <a:ext uri="{FF2B5EF4-FFF2-40B4-BE49-F238E27FC236}">
                <a16:creationId xmlns:a16="http://schemas.microsoft.com/office/drawing/2014/main" id="{3B87FDA3-3628-E4F4-0604-034207FE3C88}"/>
              </a:ext>
            </a:extLst>
          </p:cNvPr>
          <p:cNvSpPr/>
          <p:nvPr/>
        </p:nvSpPr>
        <p:spPr>
          <a:xfrm>
            <a:off x="8268519" y="1824273"/>
            <a:ext cx="2736225" cy="2108784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2F1D4-3435-7C7F-812D-035D92E7EE61}"/>
              </a:ext>
            </a:extLst>
          </p:cNvPr>
          <p:cNvSpPr txBox="1"/>
          <p:nvPr/>
        </p:nvSpPr>
        <p:spPr>
          <a:xfrm>
            <a:off x="7504551" y="1463438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객체</a:t>
            </a:r>
            <a:r>
              <a:rPr lang="en-US" altLang="ko-KR" sz="1400" dirty="0"/>
              <a:t>: turtle</a:t>
            </a:r>
            <a:endParaRPr lang="ko-KR" altLang="en-US" sz="1400" dirty="0"/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DA827E8C-5C40-EE40-9606-16DD65D3597E}"/>
              </a:ext>
            </a:extLst>
          </p:cNvPr>
          <p:cNvSpPr/>
          <p:nvPr/>
        </p:nvSpPr>
        <p:spPr>
          <a:xfrm>
            <a:off x="6355302" y="2110910"/>
            <a:ext cx="641717" cy="253834"/>
          </a:xfrm>
          <a:prstGeom prst="borderCallout1">
            <a:avLst>
              <a:gd name="adj1" fmla="val 64681"/>
              <a:gd name="adj2" fmla="val 109390"/>
              <a:gd name="adj3" fmla="val 119254"/>
              <a:gd name="adj4" fmla="val 17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모양</a:t>
            </a: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D2E1C94D-BDB0-02A2-86FF-3F4E2A885C90}"/>
              </a:ext>
            </a:extLst>
          </p:cNvPr>
          <p:cNvSpPr/>
          <p:nvPr/>
        </p:nvSpPr>
        <p:spPr>
          <a:xfrm>
            <a:off x="6357764" y="2645263"/>
            <a:ext cx="641717" cy="253834"/>
          </a:xfrm>
          <a:prstGeom prst="borderCallout1">
            <a:avLst>
              <a:gd name="adj1" fmla="val 64681"/>
              <a:gd name="adj2" fmla="val 109390"/>
              <a:gd name="adj3" fmla="val 58464"/>
              <a:gd name="adj4" fmla="val 193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위치 </a:t>
            </a:r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46E8D7A4-ED94-AE38-9BF2-2D09535E19CB}"/>
              </a:ext>
            </a:extLst>
          </p:cNvPr>
          <p:cNvSpPr/>
          <p:nvPr/>
        </p:nvSpPr>
        <p:spPr>
          <a:xfrm>
            <a:off x="6355302" y="3168022"/>
            <a:ext cx="641717" cy="253834"/>
          </a:xfrm>
          <a:prstGeom prst="borderCallout1">
            <a:avLst>
              <a:gd name="adj1" fmla="val 64681"/>
              <a:gd name="adj2" fmla="val 109390"/>
              <a:gd name="adj3" fmla="val -19861"/>
              <a:gd name="adj4" fmla="val 201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위치 </a:t>
            </a:r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1791BAF7-9C90-BEEB-477F-005D6FE21716}"/>
              </a:ext>
            </a:extLst>
          </p:cNvPr>
          <p:cNvSpPr/>
          <p:nvPr/>
        </p:nvSpPr>
        <p:spPr>
          <a:xfrm>
            <a:off x="9240676" y="2009040"/>
            <a:ext cx="813456" cy="253834"/>
          </a:xfrm>
          <a:prstGeom prst="borderCallout1">
            <a:avLst>
              <a:gd name="adj1" fmla="val 37663"/>
              <a:gd name="adj2" fmla="val -2367"/>
              <a:gd name="adj3" fmla="val 208430"/>
              <a:gd name="adj4" fmla="val -8087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이동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x,y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396B8277-E5C5-7765-E5DB-E7154BF649D9}"/>
              </a:ext>
            </a:extLst>
          </p:cNvPr>
          <p:cNvSpPr/>
          <p:nvPr/>
        </p:nvSpPr>
        <p:spPr>
          <a:xfrm>
            <a:off x="9240676" y="2968927"/>
            <a:ext cx="813456" cy="253834"/>
          </a:xfrm>
          <a:prstGeom prst="borderCallout1">
            <a:avLst>
              <a:gd name="adj1" fmla="val 37663"/>
              <a:gd name="adj2" fmla="val -2367"/>
              <a:gd name="adj3" fmla="val 5600"/>
              <a:gd name="adj4" fmla="val -615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펜들기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E4214F1C-B349-82B4-743D-8571F08CFE4F}"/>
              </a:ext>
            </a:extLst>
          </p:cNvPr>
          <p:cNvSpPr/>
          <p:nvPr/>
        </p:nvSpPr>
        <p:spPr>
          <a:xfrm>
            <a:off x="9240676" y="3463198"/>
            <a:ext cx="813456" cy="253834"/>
          </a:xfrm>
          <a:prstGeom prst="borderCallout1">
            <a:avLst>
              <a:gd name="adj1" fmla="val 37663"/>
              <a:gd name="adj2" fmla="val -2367"/>
              <a:gd name="adj3" fmla="val -127479"/>
              <a:gd name="adj4" fmla="val -7832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펜내리기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0EB957C5-2281-0310-419F-7FDF318A0AA7}"/>
              </a:ext>
            </a:extLst>
          </p:cNvPr>
          <p:cNvSpPr/>
          <p:nvPr/>
        </p:nvSpPr>
        <p:spPr>
          <a:xfrm>
            <a:off x="9240676" y="2433760"/>
            <a:ext cx="813456" cy="253834"/>
          </a:xfrm>
          <a:prstGeom prst="borderCallout1">
            <a:avLst>
              <a:gd name="adj1" fmla="val 37663"/>
              <a:gd name="adj2" fmla="val -2367"/>
              <a:gd name="adj3" fmla="val 117697"/>
              <a:gd name="adj4" fmla="val -66238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원그리기</a:t>
            </a:r>
            <a:r>
              <a:rPr lang="en-US" altLang="ko-KR" sz="1000" dirty="0"/>
              <a:t>(r)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43FB9-C7E6-82B9-9063-22F560A8D397}"/>
              </a:ext>
            </a:extLst>
          </p:cNvPr>
          <p:cNvSpPr txBox="1"/>
          <p:nvPr/>
        </p:nvSpPr>
        <p:spPr>
          <a:xfrm>
            <a:off x="10373284" y="2745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행동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E356A-6D97-02C9-5333-3AEA533010FA}"/>
              </a:ext>
            </a:extLst>
          </p:cNvPr>
          <p:cNvSpPr txBox="1"/>
          <p:nvPr/>
        </p:nvSpPr>
        <p:spPr>
          <a:xfrm>
            <a:off x="5522892" y="27255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속성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0E4081-7A3A-A531-8F34-297F7B1CC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1" y="2380688"/>
            <a:ext cx="1188365" cy="804003"/>
          </a:xfrm>
          <a:prstGeom prst="rect">
            <a:avLst/>
          </a:prstGeom>
        </p:spPr>
      </p:pic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092CFBD2-186B-7264-09C3-D4E2480E0802}"/>
              </a:ext>
            </a:extLst>
          </p:cNvPr>
          <p:cNvSpPr/>
          <p:nvPr/>
        </p:nvSpPr>
        <p:spPr>
          <a:xfrm flipH="1">
            <a:off x="5402562" y="4677716"/>
            <a:ext cx="2433672" cy="2130975"/>
          </a:xfrm>
          <a:prstGeom prst="flowChartDelay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순서도: 지연 22">
            <a:extLst>
              <a:ext uri="{FF2B5EF4-FFF2-40B4-BE49-F238E27FC236}">
                <a16:creationId xmlns:a16="http://schemas.microsoft.com/office/drawing/2014/main" id="{0E9116FD-91F8-F875-932C-7321768C8758}"/>
              </a:ext>
            </a:extLst>
          </p:cNvPr>
          <p:cNvSpPr/>
          <p:nvPr/>
        </p:nvSpPr>
        <p:spPr>
          <a:xfrm>
            <a:off x="8268519" y="4699907"/>
            <a:ext cx="2736225" cy="2108784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124BF-7B51-3D50-89A0-C7C9BE936B75}"/>
              </a:ext>
            </a:extLst>
          </p:cNvPr>
          <p:cNvSpPr txBox="1"/>
          <p:nvPr/>
        </p:nvSpPr>
        <p:spPr>
          <a:xfrm>
            <a:off x="7504551" y="4339072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객체</a:t>
            </a:r>
            <a:r>
              <a:rPr lang="en-US" altLang="ko-KR" sz="1400" dirty="0"/>
              <a:t>: string</a:t>
            </a:r>
            <a:endParaRPr lang="ko-KR" altLang="en-US" sz="1400" dirty="0"/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1B98BB4F-8725-088E-6F5C-F98E6FD29F05}"/>
              </a:ext>
            </a:extLst>
          </p:cNvPr>
          <p:cNvSpPr/>
          <p:nvPr/>
        </p:nvSpPr>
        <p:spPr>
          <a:xfrm>
            <a:off x="6282656" y="4986544"/>
            <a:ext cx="714364" cy="253834"/>
          </a:xfrm>
          <a:prstGeom prst="borderCallout1">
            <a:avLst>
              <a:gd name="adj1" fmla="val 64681"/>
              <a:gd name="adj2" fmla="val 109390"/>
              <a:gd name="adj3" fmla="val 169073"/>
              <a:gd name="adj4" fmla="val 173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내용</a:t>
            </a:r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E3705B2A-D017-67D1-CFA0-A4BCBF9F92B3}"/>
              </a:ext>
            </a:extLst>
          </p:cNvPr>
          <p:cNvSpPr/>
          <p:nvPr/>
        </p:nvSpPr>
        <p:spPr>
          <a:xfrm>
            <a:off x="6285118" y="5520897"/>
            <a:ext cx="714364" cy="253834"/>
          </a:xfrm>
          <a:prstGeom prst="borderCallout1">
            <a:avLst>
              <a:gd name="adj1" fmla="val 64681"/>
              <a:gd name="adj2" fmla="val 109390"/>
              <a:gd name="adj3" fmla="val 62297"/>
              <a:gd name="adj4" fmla="val 154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길이</a:t>
            </a:r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CB6971EF-148B-68CE-B481-B8413774104A}"/>
              </a:ext>
            </a:extLst>
          </p:cNvPr>
          <p:cNvSpPr/>
          <p:nvPr/>
        </p:nvSpPr>
        <p:spPr>
          <a:xfrm>
            <a:off x="6282656" y="6043656"/>
            <a:ext cx="714364" cy="253834"/>
          </a:xfrm>
          <a:prstGeom prst="borderCallout1">
            <a:avLst>
              <a:gd name="adj1" fmla="val 64681"/>
              <a:gd name="adj2" fmla="val 109390"/>
              <a:gd name="adj3" fmla="val -19861"/>
              <a:gd name="adj4" fmla="val 1797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encoding</a:t>
            </a:r>
            <a:endParaRPr lang="ko-KR" altLang="en-US" sz="1000" dirty="0"/>
          </a:p>
        </p:txBody>
      </p:sp>
      <p:sp>
        <p:nvSpPr>
          <p:cNvPr id="28" name="설명선: 선 27">
            <a:extLst>
              <a:ext uri="{FF2B5EF4-FFF2-40B4-BE49-F238E27FC236}">
                <a16:creationId xmlns:a16="http://schemas.microsoft.com/office/drawing/2014/main" id="{CA941366-150A-31BF-F013-D38323357850}"/>
              </a:ext>
            </a:extLst>
          </p:cNvPr>
          <p:cNvSpPr/>
          <p:nvPr/>
        </p:nvSpPr>
        <p:spPr>
          <a:xfrm>
            <a:off x="9240675" y="4884674"/>
            <a:ext cx="930411" cy="253834"/>
          </a:xfrm>
          <a:prstGeom prst="borderCallout1">
            <a:avLst>
              <a:gd name="adj1" fmla="val 37663"/>
              <a:gd name="adj2" fmla="val -2367"/>
              <a:gd name="adj3" fmla="val 185436"/>
              <a:gd name="adj4" fmla="val -6533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대문자로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2ED4DB64-3188-80E1-E55B-B60F23EBA887}"/>
              </a:ext>
            </a:extLst>
          </p:cNvPr>
          <p:cNvSpPr/>
          <p:nvPr/>
        </p:nvSpPr>
        <p:spPr>
          <a:xfrm>
            <a:off x="9240675" y="5844561"/>
            <a:ext cx="930411" cy="253834"/>
          </a:xfrm>
          <a:prstGeom prst="borderCallout1">
            <a:avLst>
              <a:gd name="adj1" fmla="val 37663"/>
              <a:gd name="adj2" fmla="val -2367"/>
              <a:gd name="adj3" fmla="val 5600"/>
              <a:gd name="adj4" fmla="val -615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영문자확인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C1771250-C998-E9B3-F153-3561A1FCE4C6}"/>
              </a:ext>
            </a:extLst>
          </p:cNvPr>
          <p:cNvSpPr/>
          <p:nvPr/>
        </p:nvSpPr>
        <p:spPr>
          <a:xfrm>
            <a:off x="9240675" y="6338832"/>
            <a:ext cx="930411" cy="253834"/>
          </a:xfrm>
          <a:prstGeom prst="borderCallout1">
            <a:avLst>
              <a:gd name="adj1" fmla="val 37663"/>
              <a:gd name="adj2" fmla="val -2367"/>
              <a:gd name="adj3" fmla="val -127479"/>
              <a:gd name="adj4" fmla="val -7832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숫자확인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31" name="설명선: 선 30">
            <a:extLst>
              <a:ext uri="{FF2B5EF4-FFF2-40B4-BE49-F238E27FC236}">
                <a16:creationId xmlns:a16="http://schemas.microsoft.com/office/drawing/2014/main" id="{81A83A7E-9623-18CD-330B-A363C9C3B4A6}"/>
              </a:ext>
            </a:extLst>
          </p:cNvPr>
          <p:cNvSpPr/>
          <p:nvPr/>
        </p:nvSpPr>
        <p:spPr>
          <a:xfrm>
            <a:off x="9240675" y="5309394"/>
            <a:ext cx="930411" cy="253834"/>
          </a:xfrm>
          <a:prstGeom prst="borderCallout1">
            <a:avLst>
              <a:gd name="adj1" fmla="val 37663"/>
              <a:gd name="adj2" fmla="val -2367"/>
              <a:gd name="adj3" fmla="val 98536"/>
              <a:gd name="adj4" fmla="val -4710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개수세기</a:t>
            </a:r>
            <a:r>
              <a:rPr lang="en-US" altLang="ko-KR" sz="1000" dirty="0"/>
              <a:t>()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BE5450-6119-B1F4-114D-1DE11A1303A3}"/>
              </a:ext>
            </a:extLst>
          </p:cNvPr>
          <p:cNvSpPr txBox="1"/>
          <p:nvPr/>
        </p:nvSpPr>
        <p:spPr>
          <a:xfrm>
            <a:off x="10373283" y="56208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행동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B8D2B-32B3-A9FB-6DF2-A950D631D09A}"/>
              </a:ext>
            </a:extLst>
          </p:cNvPr>
          <p:cNvSpPr txBox="1"/>
          <p:nvPr/>
        </p:nvSpPr>
        <p:spPr>
          <a:xfrm>
            <a:off x="5486888" y="55893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속성</a:t>
            </a:r>
          </a:p>
        </p:txBody>
      </p:sp>
      <p:sp>
        <p:nvSpPr>
          <p:cNvPr id="35" name="구름 34">
            <a:extLst>
              <a:ext uri="{FF2B5EF4-FFF2-40B4-BE49-F238E27FC236}">
                <a16:creationId xmlns:a16="http://schemas.microsoft.com/office/drawing/2014/main" id="{BD725C46-5F74-1F10-C8B0-B624110D4E32}"/>
              </a:ext>
            </a:extLst>
          </p:cNvPr>
          <p:cNvSpPr/>
          <p:nvPr/>
        </p:nvSpPr>
        <p:spPr>
          <a:xfrm>
            <a:off x="7504551" y="5360486"/>
            <a:ext cx="1284423" cy="662084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A3A85A-63A9-9D61-ACE6-F063BDD37D4D}"/>
              </a:ext>
            </a:extLst>
          </p:cNvPr>
          <p:cNvSpPr txBox="1"/>
          <p:nvPr/>
        </p:nvSpPr>
        <p:spPr>
          <a:xfrm>
            <a:off x="7581119" y="5487403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"My dream"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94287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96FD7-27F9-88D8-277A-77E129F1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연산 지향</a:t>
            </a:r>
            <a:r>
              <a:rPr lang="en-US" altLang="ko-KR" sz="2800" dirty="0"/>
              <a:t>	     Vs.	</a:t>
            </a:r>
            <a:r>
              <a:rPr lang="ko-KR" altLang="en-US" sz="2800" dirty="0"/>
              <a:t>객체 지향</a:t>
            </a:r>
            <a:br>
              <a:rPr lang="en-US" altLang="ko-KR" sz="2800" dirty="0"/>
            </a:br>
            <a:r>
              <a:rPr lang="en-US" altLang="ko-KR" sz="1800" dirty="0"/>
              <a:t>Operation Oriented     Vs. 	Object Oriented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8D8A0-669F-7020-4C5C-4DAEFAC7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2107859"/>
            <a:ext cx="4536504" cy="673069"/>
          </a:xfrm>
        </p:spPr>
        <p:txBody>
          <a:bodyPr/>
          <a:lstStyle/>
          <a:p>
            <a:r>
              <a:rPr lang="ko-KR" altLang="en-US" dirty="0"/>
              <a:t>연산 지향 </a:t>
            </a:r>
            <a:r>
              <a:rPr lang="en-US" altLang="ko-KR" dirty="0"/>
              <a:t>('+' </a:t>
            </a:r>
            <a:r>
              <a:rPr lang="ko-KR" altLang="en-US" dirty="0"/>
              <a:t>연산자 중심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805403-CD37-D2C9-1907-C78C1A15D478}"/>
              </a:ext>
            </a:extLst>
          </p:cNvPr>
          <p:cNvSpPr/>
          <p:nvPr/>
        </p:nvSpPr>
        <p:spPr>
          <a:xfrm>
            <a:off x="508127" y="1119764"/>
            <a:ext cx="1872208" cy="830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a = 10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a = a + 5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13EA963A-B6D3-DDA6-F0BA-BE00E283A6A5}"/>
              </a:ext>
            </a:extLst>
          </p:cNvPr>
          <p:cNvSpPr/>
          <p:nvPr/>
        </p:nvSpPr>
        <p:spPr>
          <a:xfrm>
            <a:off x="2279349" y="3926762"/>
            <a:ext cx="589787" cy="589787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53FB0B-FCC5-6DC3-9DD7-181F5EB164B5}"/>
              </a:ext>
            </a:extLst>
          </p:cNvPr>
          <p:cNvSpPr txBox="1">
            <a:spLocks/>
          </p:cNvSpPr>
          <p:nvPr/>
        </p:nvSpPr>
        <p:spPr>
          <a:xfrm>
            <a:off x="6354663" y="2107859"/>
            <a:ext cx="4536504" cy="673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3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객체 지향 </a:t>
            </a:r>
            <a:r>
              <a:rPr lang="en-US" altLang="ko-KR" dirty="0"/>
              <a:t>(</a:t>
            </a:r>
            <a:r>
              <a:rPr lang="ko-KR" altLang="en-US" dirty="0"/>
              <a:t>객체 </a:t>
            </a:r>
            <a:r>
              <a:rPr lang="en-US" altLang="ko-KR" dirty="0"/>
              <a:t>a</a:t>
            </a:r>
            <a:r>
              <a:rPr lang="ko-KR" altLang="en-US" dirty="0"/>
              <a:t> 중심</a:t>
            </a:r>
            <a:r>
              <a:rPr lang="en-US" altLang="ko-KR" dirty="0"/>
              <a:t>)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2CB6DC3-70BD-4014-7709-DC838E38D378}"/>
              </a:ext>
            </a:extLst>
          </p:cNvPr>
          <p:cNvSpPr/>
          <p:nvPr/>
        </p:nvSpPr>
        <p:spPr>
          <a:xfrm>
            <a:off x="680723" y="3501008"/>
            <a:ext cx="1008112" cy="425754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a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7D4B848A-2789-13AB-5297-DAA99EF9130F}"/>
              </a:ext>
            </a:extLst>
          </p:cNvPr>
          <p:cNvSpPr/>
          <p:nvPr/>
        </p:nvSpPr>
        <p:spPr>
          <a:xfrm>
            <a:off x="2432660" y="4077639"/>
            <a:ext cx="283163" cy="288031"/>
          </a:xfrm>
          <a:prstGeom prst="plus">
            <a:avLst>
              <a:gd name="adj" fmla="val 4616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899BF371-F96E-0EC1-281E-5A69C1F8B33A}"/>
              </a:ext>
            </a:extLst>
          </p:cNvPr>
          <p:cNvSpPr/>
          <p:nvPr/>
        </p:nvSpPr>
        <p:spPr>
          <a:xfrm>
            <a:off x="680723" y="4624278"/>
            <a:ext cx="1008112" cy="425754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E3AC1C-9557-1440-2F0A-BD03B2558DE0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1688835" y="3713885"/>
            <a:ext cx="676886" cy="299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778E40-713E-743B-860D-4F85B227422C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 flipV="1">
            <a:off x="1688835" y="4430177"/>
            <a:ext cx="676886" cy="40697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C5FBDF6-12DD-B0BC-41B1-BC2374657A68}"/>
              </a:ext>
            </a:extLst>
          </p:cNvPr>
          <p:cNvSpPr/>
          <p:nvPr/>
        </p:nvSpPr>
        <p:spPr>
          <a:xfrm>
            <a:off x="3618359" y="4013134"/>
            <a:ext cx="1008112" cy="425754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a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00E042F-7C8D-27D5-A964-E5EE05561F0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869136" y="4221654"/>
            <a:ext cx="749223" cy="435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A37278-53D4-9C51-0918-03CDD10DF226}"/>
              </a:ext>
            </a:extLst>
          </p:cNvPr>
          <p:cNvSpPr txBox="1"/>
          <p:nvPr/>
        </p:nvSpPr>
        <p:spPr>
          <a:xfrm>
            <a:off x="2170691" y="4620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연산자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4C3C7-8219-2AFD-BDB4-F96371CB5FA6}"/>
              </a:ext>
            </a:extLst>
          </p:cNvPr>
          <p:cNvSpPr txBox="1"/>
          <p:nvPr/>
        </p:nvSpPr>
        <p:spPr>
          <a:xfrm>
            <a:off x="784669" y="51571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E2080-76C7-B708-AE02-00F5612A3D01}"/>
              </a:ext>
            </a:extLst>
          </p:cNvPr>
          <p:cNvSpPr txBox="1"/>
          <p:nvPr/>
        </p:nvSpPr>
        <p:spPr>
          <a:xfrm>
            <a:off x="3722305" y="4525895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3ED01615-1336-9DAF-0495-72AE6775D7E2}"/>
              </a:ext>
            </a:extLst>
          </p:cNvPr>
          <p:cNvSpPr/>
          <p:nvPr/>
        </p:nvSpPr>
        <p:spPr>
          <a:xfrm>
            <a:off x="8105533" y="4098084"/>
            <a:ext cx="589787" cy="589787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FEFB5C-1330-5687-A2BF-554FA3687711}"/>
              </a:ext>
            </a:extLst>
          </p:cNvPr>
          <p:cNvSpPr txBox="1"/>
          <p:nvPr/>
        </p:nvSpPr>
        <p:spPr>
          <a:xfrm>
            <a:off x="7617730" y="3172434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integer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683D69C6-774B-D51A-35B2-ECC48337FBC1}"/>
              </a:ext>
            </a:extLst>
          </p:cNvPr>
          <p:cNvSpPr/>
          <p:nvPr/>
        </p:nvSpPr>
        <p:spPr>
          <a:xfrm>
            <a:off x="6172683" y="3694232"/>
            <a:ext cx="1080120" cy="338554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이름</a:t>
            </a:r>
            <a:r>
              <a:rPr lang="en-US" altLang="ko-KR" dirty="0">
                <a:solidFill>
                  <a:srgbClr val="0070C0"/>
                </a:solidFill>
              </a:rPr>
              <a:t>: a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7F2B911-45DA-4880-ADE9-C5CD23304573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>
          <a:xfrm>
            <a:off x="7252803" y="3863509"/>
            <a:ext cx="939102" cy="320947"/>
          </a:xfrm>
          <a:prstGeom prst="straightConnector1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21F4EE-AA0E-701E-4679-C80F49065ACE}"/>
              </a:ext>
            </a:extLst>
          </p:cNvPr>
          <p:cNvSpPr txBox="1"/>
          <p:nvPr/>
        </p:nvSpPr>
        <p:spPr>
          <a:xfrm>
            <a:off x="8105533" y="5738327"/>
            <a:ext cx="159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a.</a:t>
            </a:r>
            <a:r>
              <a:rPr lang="ko-KR" altLang="en-US" dirty="0">
                <a:solidFill>
                  <a:srgbClr val="0070C0"/>
                </a:solidFill>
              </a:rPr>
              <a:t>증가</a:t>
            </a:r>
            <a:r>
              <a:rPr lang="en-US" altLang="ko-KR" dirty="0">
                <a:solidFill>
                  <a:srgbClr val="0070C0"/>
                </a:solidFill>
              </a:rPr>
              <a:t>(5)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a += 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3931C00B-D920-F3E8-DB22-91131C9CEF12}"/>
              </a:ext>
            </a:extLst>
          </p:cNvPr>
          <p:cNvSpPr/>
          <p:nvPr/>
        </p:nvSpPr>
        <p:spPr>
          <a:xfrm>
            <a:off x="6138639" y="4840846"/>
            <a:ext cx="1080120" cy="338554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값</a:t>
            </a:r>
            <a:r>
              <a:rPr lang="en-US" altLang="ko-KR" dirty="0">
                <a:solidFill>
                  <a:srgbClr val="0070C0"/>
                </a:solidFill>
              </a:rPr>
              <a:t>: 10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7325E9F-F286-67AF-BCC1-35E9EC12CCA9}"/>
              </a:ext>
            </a:extLst>
          </p:cNvPr>
          <p:cNvCxnSpPr>
            <a:cxnSpLocks/>
            <a:stCxn id="48" idx="3"/>
            <a:endCxn id="26" idx="3"/>
          </p:cNvCxnSpPr>
          <p:nvPr/>
        </p:nvCxnSpPr>
        <p:spPr>
          <a:xfrm flipV="1">
            <a:off x="7218759" y="4601499"/>
            <a:ext cx="973146" cy="408624"/>
          </a:xfrm>
          <a:prstGeom prst="straightConnector1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B9091D27-5827-9497-0A75-35C20D1D3FDC}"/>
              </a:ext>
            </a:extLst>
          </p:cNvPr>
          <p:cNvSpPr/>
          <p:nvPr/>
        </p:nvSpPr>
        <p:spPr>
          <a:xfrm>
            <a:off x="9304039" y="4221654"/>
            <a:ext cx="1080120" cy="338554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증가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DBA7DC8-DBA7-0648-C54B-14942BE7D6E0}"/>
              </a:ext>
            </a:extLst>
          </p:cNvPr>
          <p:cNvCxnSpPr>
            <a:cxnSpLocks/>
            <a:stCxn id="26" idx="6"/>
            <a:endCxn id="53" idx="1"/>
          </p:cNvCxnSpPr>
          <p:nvPr/>
        </p:nvCxnSpPr>
        <p:spPr>
          <a:xfrm flipV="1">
            <a:off x="8695320" y="4390931"/>
            <a:ext cx="608719" cy="2047"/>
          </a:xfrm>
          <a:prstGeom prst="straightConnector1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275AF-1CED-D5F2-DE32-76583861EF20}"/>
              </a:ext>
            </a:extLst>
          </p:cNvPr>
          <p:cNvSpPr txBox="1"/>
          <p:nvPr/>
        </p:nvSpPr>
        <p:spPr>
          <a:xfrm>
            <a:off x="8155853" y="4097547"/>
            <a:ext cx="513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</a:rPr>
              <a:t>a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C6BC6A-44D6-FC0F-B353-35DE70B351B1}"/>
              </a:ext>
            </a:extLst>
          </p:cNvPr>
          <p:cNvSpPr txBox="1"/>
          <p:nvPr/>
        </p:nvSpPr>
        <p:spPr>
          <a:xfrm>
            <a:off x="2022949" y="5808210"/>
            <a:ext cx="1595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a = a + 5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F2234-EB26-915B-61F5-8001DCD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6F62B-835C-3191-C072-85878662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객체 외에 필요한 객체를 만들어서 사용할 수 있는데</a:t>
            </a:r>
            <a:r>
              <a:rPr lang="en-US" altLang="ko-KR" dirty="0"/>
              <a:t>, </a:t>
            </a:r>
            <a:r>
              <a:rPr lang="ko-KR" altLang="en-US" dirty="0"/>
              <a:t>객체를 만들기 위해서는 클래스가 필요함</a:t>
            </a:r>
            <a:endParaRPr lang="en-US" altLang="ko-KR" dirty="0"/>
          </a:p>
          <a:p>
            <a:pPr lvl="1"/>
            <a:r>
              <a:rPr lang="ko-KR" altLang="en-US" dirty="0"/>
              <a:t>객체를 만들기 위한 설계도 또는 찍어내는 틀을 의미함</a:t>
            </a:r>
            <a:endParaRPr lang="en-US" altLang="ko-KR" dirty="0"/>
          </a:p>
          <a:p>
            <a:pPr lvl="1"/>
            <a:r>
              <a:rPr lang="ko-KR" altLang="en-US" dirty="0"/>
              <a:t>붕어빵 객체를 만들기 위해서는 붕어빵 클래스를 먼저 만들어야 함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0704BA-C6F9-39D9-D4AA-9AC09FED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91" y="4664751"/>
            <a:ext cx="1553724" cy="155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4776330-4D29-0AE8-9D5A-3874130D6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" t="7416" r="7163" b="41689"/>
          <a:stretch/>
        </p:blipFill>
        <p:spPr bwMode="auto">
          <a:xfrm>
            <a:off x="4862105" y="4725144"/>
            <a:ext cx="2409052" cy="13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A7329-5B4A-9296-7BA6-A41F01C156F0}"/>
              </a:ext>
            </a:extLst>
          </p:cNvPr>
          <p:cNvSpPr txBox="1"/>
          <p:nvPr/>
        </p:nvSpPr>
        <p:spPr>
          <a:xfrm>
            <a:off x="2466231" y="41649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</a:t>
            </a:r>
            <a:r>
              <a:rPr lang="ko-KR" altLang="en-US"/>
              <a:t>래스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99B0D-F4F7-D05A-3CD1-58F94ACF359C}"/>
              </a:ext>
            </a:extLst>
          </p:cNvPr>
          <p:cNvSpPr txBox="1"/>
          <p:nvPr/>
        </p:nvSpPr>
        <p:spPr>
          <a:xfrm>
            <a:off x="5743465" y="42384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30339510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3B398D-A4A2-0C8E-FDFD-007960D98F7E}"/>
              </a:ext>
            </a:extLst>
          </p:cNvPr>
          <p:cNvSpPr/>
          <p:nvPr/>
        </p:nvSpPr>
        <p:spPr>
          <a:xfrm>
            <a:off x="666031" y="1916832"/>
            <a:ext cx="6264696" cy="966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8F85F-A149-7C25-5030-2B9C80F0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18863-DE9C-A5D7-C3FD-F9C6E8036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만들기</a:t>
            </a:r>
            <a:br>
              <a:rPr lang="en-US" altLang="ko-KR" dirty="0"/>
            </a:br>
            <a:r>
              <a:rPr lang="en-US" altLang="ko-KR" dirty="0"/>
              <a:t> class </a:t>
            </a:r>
            <a:r>
              <a:rPr lang="en-US" altLang="ko-KR" dirty="0" err="1"/>
              <a:t>class_name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        </a:t>
            </a:r>
            <a:r>
              <a:rPr lang="en-US" altLang="ko-KR" dirty="0"/>
              <a:t>#</a:t>
            </a:r>
            <a:r>
              <a:rPr lang="ko-KR" altLang="en-US" dirty="0"/>
              <a:t> 클래스 생성코드 </a:t>
            </a:r>
            <a:r>
              <a:rPr lang="en-US" altLang="ko-KR" dirty="0"/>
              <a:t>(</a:t>
            </a:r>
            <a:r>
              <a:rPr lang="ko-KR" altLang="en-US" dirty="0"/>
              <a:t>속성과 행동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class_name</a:t>
            </a:r>
            <a:r>
              <a:rPr lang="en-US" altLang="ko-KR" dirty="0"/>
              <a:t>: </a:t>
            </a:r>
            <a:r>
              <a:rPr lang="ko-KR" altLang="en-US" dirty="0"/>
              <a:t>클래스에 주어지는 고유 이름</a:t>
            </a:r>
            <a:endParaRPr lang="en-US" altLang="ko-KR" dirty="0"/>
          </a:p>
          <a:p>
            <a:pPr lvl="1"/>
            <a:r>
              <a:rPr lang="ko-KR" altLang="en-US" dirty="0"/>
              <a:t>클래스 생성코드</a:t>
            </a:r>
            <a:r>
              <a:rPr lang="en-US" altLang="ko-KR" dirty="0"/>
              <a:t>:</a:t>
            </a:r>
            <a:r>
              <a:rPr lang="ko-KR" altLang="en-US" dirty="0"/>
              <a:t> 속성과 행동</a:t>
            </a:r>
            <a:endParaRPr lang="en-US" altLang="ko-KR" dirty="0"/>
          </a:p>
          <a:p>
            <a:pPr lvl="2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모양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(X, Y)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변수로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행동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이동하기</a:t>
            </a:r>
            <a:r>
              <a:rPr lang="en-US" altLang="ko-KR" dirty="0">
                <a:sym typeface="Wingdings" panose="05000000000000000000" pitchFamily="2" charset="2"/>
              </a:rPr>
              <a:t>()  </a:t>
            </a:r>
            <a:r>
              <a:rPr lang="ko-KR" altLang="en-US" dirty="0">
                <a:sym typeface="Wingdings" panose="05000000000000000000" pitchFamily="2" charset="2"/>
              </a:rPr>
              <a:t>함수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메소드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6283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3F679-B845-547D-EC0F-D0417B86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5F0CE-95AE-E1CE-C2A1-16D4CBF0D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1" y="1196752"/>
            <a:ext cx="11449272" cy="50405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토끼 클래스 생성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3F0762A7-DB6C-F839-C4DC-D4EB2EE42E63}"/>
              </a:ext>
            </a:extLst>
          </p:cNvPr>
          <p:cNvSpPr/>
          <p:nvPr/>
        </p:nvSpPr>
        <p:spPr>
          <a:xfrm>
            <a:off x="738039" y="1772816"/>
            <a:ext cx="7200800" cy="219288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class Rabbit :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# 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속성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변수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모양 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= ""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X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위치 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= 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Y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위치 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= 0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# 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행동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600" dirty="0" err="1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메소드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goto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이동할 좌표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 :	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# 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토끼를 이동할 좌표로 이동시키는 코드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4263CCA-0A3C-CC3D-E2FA-820E1B233406}"/>
              </a:ext>
            </a:extLst>
          </p:cNvPr>
          <p:cNvSpPr txBox="1">
            <a:spLocks/>
          </p:cNvSpPr>
          <p:nvPr/>
        </p:nvSpPr>
        <p:spPr>
          <a:xfrm>
            <a:off x="305991" y="4079934"/>
            <a:ext cx="11449272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3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토끼 클래스 파이썬 코드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CD5034-1449-72DB-9249-79D3928ABB64}"/>
              </a:ext>
            </a:extLst>
          </p:cNvPr>
          <p:cNvSpPr/>
          <p:nvPr/>
        </p:nvSpPr>
        <p:spPr>
          <a:xfrm>
            <a:off x="764144" y="4583990"/>
            <a:ext cx="7174696" cy="20093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class Rabbit :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   shape = "" 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</a:rPr>
              <a:t># 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</a:rPr>
              <a:t>토끼 모양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xPos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= 0   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</a:rPr>
              <a:t># X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</a:rPr>
              <a:t>위치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yPos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= 0   </a:t>
            </a:r>
            <a:r>
              <a:rPr lang="en-US" altLang="ko-KR" sz="1600" dirty="0">
                <a:solidFill>
                  <a:srgbClr val="02AF7E"/>
                </a:solidFill>
                <a:latin typeface="Consolas" pitchFamily="49" charset="0"/>
              </a:rPr>
              <a:t># Y</a:t>
            </a:r>
            <a:r>
              <a:rPr lang="ko-KR" altLang="en-US" sz="1600" dirty="0">
                <a:solidFill>
                  <a:srgbClr val="02AF7E"/>
                </a:solidFill>
                <a:latin typeface="Consolas" pitchFamily="49" charset="0"/>
              </a:rPr>
              <a:t>위치</a:t>
            </a:r>
          </a:p>
          <a:p>
            <a:endParaRPr lang="en-US" altLang="ko-KR" sz="1000" dirty="0">
              <a:solidFill>
                <a:schemeClr val="tx1"/>
              </a:solidFill>
              <a:latin typeface="Consolas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   def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goto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(self, x, y) :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self.xPos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= x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self.yPos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= y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377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97D90-A7DD-E35A-BBA8-7DC75D26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생성과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94567-3490-6ADC-9EE9-48B94B11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토끼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dirty="0"/>
              <a:t>Rabbit </a:t>
            </a:r>
            <a:r>
              <a:rPr lang="ko-KR" altLang="en-US" dirty="0"/>
              <a:t>클래스로부터 생성</a:t>
            </a:r>
            <a:endParaRPr lang="en-US" altLang="ko-KR" dirty="0"/>
          </a:p>
          <a:p>
            <a:pPr lvl="1"/>
            <a:r>
              <a:rPr lang="ko-KR" altLang="en-US" dirty="0"/>
              <a:t>하나의 클래스에서 여러 개의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객체 코드 실행 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행동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속성값 변경</a:t>
            </a:r>
            <a:r>
              <a:rPr lang="en-US" altLang="ko-KR" dirty="0"/>
              <a:t>: </a:t>
            </a:r>
            <a:r>
              <a:rPr lang="ko-KR" altLang="en-US" dirty="0"/>
              <a:t>각 객체에 별도의 속성 값 대입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행동</a:t>
            </a:r>
            <a:r>
              <a:rPr lang="en-US" altLang="ko-KR" dirty="0"/>
              <a:t>: </a:t>
            </a:r>
            <a:r>
              <a:rPr lang="ko-KR" altLang="en-US" dirty="0"/>
              <a:t>메소드를 호출하여 객체 상태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5C9F7F-9F4B-15B7-8134-867475645EE0}"/>
              </a:ext>
            </a:extLst>
          </p:cNvPr>
          <p:cNvSpPr/>
          <p:nvPr/>
        </p:nvSpPr>
        <p:spPr>
          <a:xfrm>
            <a:off x="6426671" y="2060848"/>
            <a:ext cx="504056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rabbit1 = Rabbit()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rabbit2 = Rabbit()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DB3D2-F0FD-A563-FD56-729A8E6524B1}"/>
              </a:ext>
            </a:extLst>
          </p:cNvPr>
          <p:cNvSpPr/>
          <p:nvPr/>
        </p:nvSpPr>
        <p:spPr>
          <a:xfrm>
            <a:off x="6426671" y="4149080"/>
            <a:ext cx="504056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rabbit1.shape = 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원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rabbit2.shape = 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삼각형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5876A7-F4B3-A72A-A36C-EDB9E3777C52}"/>
              </a:ext>
            </a:extLst>
          </p:cNvPr>
          <p:cNvSpPr/>
          <p:nvPr/>
        </p:nvSpPr>
        <p:spPr>
          <a:xfrm>
            <a:off x="6426671" y="5229200"/>
            <a:ext cx="50405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rabbit1.goto(100,100)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# rabbit1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의 위치를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(100,100)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으로 이동</a:t>
            </a:r>
            <a:endParaRPr lang="en-US" altLang="ko-KR" dirty="0"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rabbit2.goto(200,200)</a:t>
            </a:r>
          </a:p>
        </p:txBody>
      </p:sp>
    </p:spTree>
    <p:extLst>
      <p:ext uri="{BB962C8B-B14F-4D97-AF65-F5344CB8AC3E}">
        <p14:creationId xmlns:p14="http://schemas.microsoft.com/office/powerpoint/2010/main" val="8538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정의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기본 형식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함수 이름</a:t>
            </a:r>
            <a:endParaRPr lang="en-US" altLang="ko-KR" dirty="0"/>
          </a:p>
          <a:p>
            <a:pPr lvl="1"/>
            <a:r>
              <a:rPr lang="ko-KR" altLang="en-US" dirty="0"/>
              <a:t>함수의 목적을 설명하는 동사 또는 동사</a:t>
            </a:r>
            <a:r>
              <a:rPr lang="en-US" altLang="ko-KR" dirty="0"/>
              <a:t>_</a:t>
            </a:r>
            <a:r>
              <a:rPr lang="ko-KR" altLang="en-US" dirty="0"/>
              <a:t>명사를 사용</a:t>
            </a:r>
            <a:endParaRPr lang="en-US" altLang="ko-KR" dirty="0"/>
          </a:p>
          <a:p>
            <a:pPr lvl="1"/>
            <a:r>
              <a:rPr lang="ko-KR" altLang="en-US" dirty="0"/>
              <a:t>변수명과 동일한 규칙을 따름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6CD774-037B-8C44-9E62-AD021F0C3583}"/>
              </a:ext>
            </a:extLst>
          </p:cNvPr>
          <p:cNvGrpSpPr/>
          <p:nvPr/>
        </p:nvGrpSpPr>
        <p:grpSpPr>
          <a:xfrm>
            <a:off x="1081233" y="1827766"/>
            <a:ext cx="8297767" cy="2798182"/>
            <a:chOff x="663715" y="1778104"/>
            <a:chExt cx="8337936" cy="2811728"/>
          </a:xfrm>
        </p:grpSpPr>
        <p:sp>
          <p:nvSpPr>
            <p:cNvPr id="17" name="직사각형 16"/>
            <p:cNvSpPr/>
            <p:nvPr/>
          </p:nvSpPr>
          <p:spPr>
            <a:xfrm>
              <a:off x="2081334" y="1778104"/>
              <a:ext cx="1494637" cy="6229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함수를 </a:t>
              </a:r>
              <a:r>
                <a:rPr lang="ko-KR" altLang="en-US" sz="1592" dirty="0">
                  <a:solidFill>
                    <a:srgbClr val="FF0000"/>
                  </a:solidFill>
                  <a:latin typeface="+mj-ea"/>
                  <a:ea typeface="+mj-ea"/>
                </a:rPr>
                <a:t>정의</a:t>
              </a:r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하는 키워드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23748" y="1843728"/>
              <a:ext cx="3946106" cy="5313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외부로부터 작업에 필요한 데이터를 받음</a:t>
              </a:r>
              <a:br>
                <a:rPr lang="en-US" altLang="ko-KR" sz="1592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없어도 됨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05362" y="4259921"/>
              <a:ext cx="1452773" cy="3299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함수의 몸체</a:t>
              </a:r>
            </a:p>
          </p:txBody>
        </p:sp>
        <p:cxnSp>
          <p:nvCxnSpPr>
            <p:cNvPr id="21" name="구부러진 연결선 20"/>
            <p:cNvCxnSpPr>
              <a:stCxn id="18" idx="1"/>
            </p:cNvCxnSpPr>
            <p:nvPr/>
          </p:nvCxnSpPr>
          <p:spPr>
            <a:xfrm rot="10800000" flipV="1">
              <a:off x="4192562" y="2109390"/>
              <a:ext cx="331186" cy="665400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구부러진 연결선 21"/>
            <p:cNvCxnSpPr>
              <a:stCxn id="19" idx="1"/>
              <a:endCxn id="39" idx="2"/>
            </p:cNvCxnSpPr>
            <p:nvPr/>
          </p:nvCxnSpPr>
          <p:spPr>
            <a:xfrm rot="10800000">
              <a:off x="3194690" y="3960885"/>
              <a:ext cx="710673" cy="463993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76753" y="2656440"/>
              <a:ext cx="7424898" cy="13045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  <a:defRPr/>
              </a:pPr>
              <a:r>
                <a:rPr lang="en-US" altLang="ko-KR" sz="2388" b="1" kern="0" dirty="0">
                  <a:solidFill>
                    <a:srgbClr val="C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def</a:t>
              </a:r>
              <a:r>
                <a:rPr lang="en-US" altLang="ko-KR" sz="1990" kern="0" dirty="0">
                  <a:solidFill>
                    <a:srgbClr val="0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ko-KR" altLang="en-US" sz="1990" b="1" dirty="0">
                  <a:solidFill>
                    <a:srgbClr val="FF0000"/>
                  </a:solidFill>
                  <a:latin typeface="+mj-ea"/>
                  <a:ea typeface="+mj-ea"/>
                </a:rPr>
                <a:t>함수이름</a:t>
              </a:r>
              <a:r>
                <a:rPr lang="en-US" altLang="ko-KR" sz="1990" b="1" kern="0" dirty="0">
                  <a:solidFill>
                    <a:srgbClr val="FF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(</a:t>
              </a:r>
              <a:r>
                <a:rPr lang="ko-KR" altLang="en-US" sz="1990" b="1" kern="0" dirty="0">
                  <a:solidFill>
                    <a:schemeClr val="accent2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매개변수</a:t>
              </a:r>
              <a:r>
                <a:rPr lang="en-US" altLang="ko-KR" sz="1990" b="1" kern="0" dirty="0">
                  <a:solidFill>
                    <a:schemeClr val="accent2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1, </a:t>
              </a:r>
              <a:r>
                <a:rPr lang="ko-KR" altLang="en-US" sz="1990" b="1" kern="0" dirty="0">
                  <a:solidFill>
                    <a:schemeClr val="accent2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매개변수</a:t>
              </a:r>
              <a:r>
                <a:rPr lang="en-US" altLang="ko-KR" sz="1990" b="1" kern="0" dirty="0">
                  <a:solidFill>
                    <a:schemeClr val="accent2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2, …</a:t>
              </a:r>
              <a:r>
                <a:rPr lang="en-US" altLang="ko-KR" sz="1990" b="1" kern="0" dirty="0">
                  <a:solidFill>
                    <a:srgbClr val="FF00FF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sz="1990" b="1" kern="0" dirty="0">
                  <a:solidFill>
                    <a:srgbClr val="FF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)</a:t>
              </a:r>
              <a:r>
                <a:rPr lang="en-US" altLang="ko-KR" sz="1990" kern="0" dirty="0">
                  <a:solidFill>
                    <a:srgbClr val="0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sz="2388" b="1" kern="0" dirty="0">
                  <a:solidFill>
                    <a:srgbClr val="C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:</a:t>
              </a:r>
              <a:endParaRPr lang="en-US" altLang="ko-KR" sz="2388" kern="0" dirty="0">
                <a:solidFill>
                  <a:srgbClr val="C00000"/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  <a:p>
              <a:pPr latinLnBrk="1">
                <a:lnSpc>
                  <a:spcPct val="120000"/>
                </a:lnSpc>
                <a:defRPr/>
              </a:pPr>
              <a:r>
                <a:rPr lang="en-US" altLang="ko-KR" sz="1990" kern="0" dirty="0">
                  <a:solidFill>
                    <a:srgbClr val="0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        statements	      </a:t>
              </a:r>
              <a:r>
                <a:rPr lang="en-US" altLang="ko-KR" sz="1990" kern="0" dirty="0">
                  <a:solidFill>
                    <a:srgbClr val="00B05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함수 기능에 필요한 </a:t>
              </a:r>
              <a:r>
                <a:rPr lang="en-US" altLang="ko-KR" sz="1990" kern="0" dirty="0">
                  <a:solidFill>
                    <a:srgbClr val="00B05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statements</a:t>
              </a:r>
            </a:p>
            <a:p>
              <a:pPr latinLnBrk="1">
                <a:lnSpc>
                  <a:spcPct val="120000"/>
                </a:lnSpc>
                <a:defRPr/>
              </a:pPr>
              <a:r>
                <a:rPr lang="en-US" altLang="ko-KR" sz="1990" kern="0" dirty="0">
                  <a:solidFill>
                    <a:srgbClr val="0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        </a:t>
              </a:r>
              <a:r>
                <a:rPr lang="en-US" altLang="ko-KR" sz="2388" b="1" kern="0" dirty="0">
                  <a:solidFill>
                    <a:srgbClr val="C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return</a:t>
              </a:r>
              <a:r>
                <a:rPr lang="en-US" altLang="ko-KR" sz="1990" kern="0" dirty="0">
                  <a:solidFill>
                    <a:srgbClr val="0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ko-KR" altLang="en-US" sz="1990" b="1" kern="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값</a:t>
              </a:r>
              <a:r>
                <a:rPr lang="en-US" altLang="ko-KR" sz="1990" kern="0" dirty="0">
                  <a:solidFill>
                    <a:srgbClr val="00000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	      </a:t>
              </a:r>
              <a:r>
                <a:rPr lang="en-US" altLang="ko-KR" sz="1990" kern="0" dirty="0">
                  <a:solidFill>
                    <a:srgbClr val="00B05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반환할 것이 없으면 생략 가능</a:t>
              </a:r>
              <a:endParaRPr lang="en-US" altLang="ko-KR" sz="1990" kern="0" dirty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66762" y="3208645"/>
              <a:ext cx="495041" cy="686106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179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cxnSp>
          <p:nvCxnSpPr>
            <p:cNvPr id="37" name="구부러진 연결선 36"/>
            <p:cNvCxnSpPr/>
            <p:nvPr/>
          </p:nvCxnSpPr>
          <p:spPr>
            <a:xfrm rot="10800000" flipV="1">
              <a:off x="1973739" y="2107448"/>
              <a:ext cx="331189" cy="665400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663715" y="3266080"/>
              <a:ext cx="1010585" cy="584767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들여쓰기</a:t>
              </a:r>
              <a:endParaRPr lang="en-US" altLang="ko-KR" sz="1592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592" dirty="0">
                  <a:solidFill>
                    <a:schemeClr val="tx1"/>
                  </a:solidFill>
                  <a:latin typeface="+mj-ea"/>
                  <a:ea typeface="+mj-ea"/>
                </a:rPr>
                <a:t>주의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196817" y="3107878"/>
              <a:ext cx="1995744" cy="853006"/>
            </a:xfrm>
            <a:prstGeom prst="roundRect">
              <a:avLst>
                <a:gd name="adj" fmla="val 1597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638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94D73-9975-1E32-8D61-9106B449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토끼 이동 프로그램 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AAB749-E1BA-94B1-3533-43B95C70FEE7}"/>
              </a:ext>
            </a:extLst>
          </p:cNvPr>
          <p:cNvSpPr/>
          <p:nvPr/>
        </p:nvSpPr>
        <p:spPr>
          <a:xfrm>
            <a:off x="377999" y="1556792"/>
            <a:ext cx="9217024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class Rabbit :  # 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클래스 정의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shape = ""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xPos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0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yPos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0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def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goto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(self, x, y) :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self.xPos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x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self.yPos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y</a:t>
            </a:r>
          </a:p>
          <a:p>
            <a:endParaRPr lang="en-US" altLang="ko-KR" dirty="0"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## 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메인 코드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 = Rabbit()</a:t>
            </a:r>
          </a:p>
          <a:p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rabbit.shape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while True :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print("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현재 위치는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({}, {})".format(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rabbit.xPos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rabbit.yPos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userX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int(input("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"))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userY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int(input("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Y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"))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rabbit.goto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userX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userY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890D9D-E8D6-ED36-EE23-3C896A4024B4}"/>
              </a:ext>
            </a:extLst>
          </p:cNvPr>
          <p:cNvSpPr/>
          <p:nvPr/>
        </p:nvSpPr>
        <p:spPr>
          <a:xfrm>
            <a:off x="7866831" y="1233626"/>
            <a:ext cx="3816424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현재 위치는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(0, 0)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Y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20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현재 위치는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(10, 20)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Y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현재 위치는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(100, 100)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</a:t>
            </a:r>
          </a:p>
          <a:p>
            <a:endParaRPr lang="en-US" altLang="ko-KR" dirty="0"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A4C7EDC-7D05-2DAE-634D-676819D5AFE7}"/>
              </a:ext>
            </a:extLst>
          </p:cNvPr>
          <p:cNvSpPr/>
          <p:nvPr/>
        </p:nvSpPr>
        <p:spPr>
          <a:xfrm>
            <a:off x="6210647" y="1916832"/>
            <a:ext cx="1512168" cy="9361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A05A7-BF64-73E2-B68C-7823161F4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특별한 메소드 </a:t>
            </a:r>
            <a:r>
              <a:rPr lang="en-US" altLang="ko-KR" dirty="0"/>
              <a:t>(</a:t>
            </a:r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소멸자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1084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AB84-AC59-F281-C0E9-2C907D53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생성자와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EFB96-1B0E-0CFB-D21C-133F59F4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생성자</a:t>
            </a:r>
            <a:r>
              <a:rPr lang="en-US" altLang="ko-KR" dirty="0"/>
              <a:t>: </a:t>
            </a:r>
            <a:r>
              <a:rPr lang="ko-KR" altLang="en-US" dirty="0"/>
              <a:t>객체를 생성하면 무조건 호출되는 메소드를 의미함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객체를 생성하면서 변수의 값을 초기화하는 메소드</a:t>
            </a:r>
            <a:endParaRPr lang="en-US" altLang="ko-KR" dirty="0"/>
          </a:p>
          <a:p>
            <a:pPr lvl="1"/>
            <a:r>
              <a:rPr lang="ko-KR" altLang="en-US" dirty="0"/>
              <a:t>생성자로 초기화를 하면 코드가 간결해짐</a:t>
            </a:r>
            <a:endParaRPr lang="en-US" altLang="ko-KR" dirty="0"/>
          </a:p>
          <a:p>
            <a:pPr lvl="1"/>
            <a:r>
              <a:rPr lang="ko-KR" altLang="en-US" dirty="0"/>
              <a:t>생성자의 형태</a:t>
            </a:r>
            <a:r>
              <a:rPr lang="en-US" altLang="ko-KR" dirty="0"/>
              <a:t>: __</a:t>
            </a:r>
            <a:r>
              <a:rPr lang="en-US" altLang="ko-KR" dirty="0" err="1"/>
              <a:t>init</a:t>
            </a:r>
            <a:r>
              <a:rPr lang="en-US" altLang="ko-KR" dirty="0"/>
              <a:t>__()	# initialize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 err="1"/>
              <a:t>소멸자</a:t>
            </a:r>
            <a:r>
              <a:rPr lang="en-US" altLang="ko-KR" dirty="0"/>
              <a:t>: </a:t>
            </a:r>
            <a:r>
              <a:rPr lang="ko-KR" altLang="en-US" dirty="0"/>
              <a:t>객체가 제거될 때 자동으로 호출 됨</a:t>
            </a:r>
            <a:endParaRPr lang="en-US" altLang="ko-KR" dirty="0"/>
          </a:p>
          <a:p>
            <a:pPr lvl="1"/>
            <a:r>
              <a:rPr lang="ko-KR" altLang="en-US" dirty="0"/>
              <a:t>객체가 제거될 때 사용했던 리소스를 원위치하면 코드가 간결해 짐</a:t>
            </a:r>
            <a:endParaRPr lang="en-US" altLang="ko-KR" dirty="0"/>
          </a:p>
          <a:p>
            <a:pPr lvl="1"/>
            <a:r>
              <a:rPr lang="ko-KR" altLang="en-US" dirty="0" err="1"/>
              <a:t>소별자의</a:t>
            </a:r>
            <a:r>
              <a:rPr lang="ko-KR" altLang="en-US" dirty="0"/>
              <a:t> 형태</a:t>
            </a:r>
            <a:r>
              <a:rPr lang="en-US" altLang="ko-KR" dirty="0"/>
              <a:t>: __del__()	# delete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/>
              <a:t>기타 특별한 메소드</a:t>
            </a:r>
            <a:endParaRPr lang="en-US" altLang="ko-KR" dirty="0"/>
          </a:p>
          <a:p>
            <a:pPr lvl="1"/>
            <a:r>
              <a:rPr lang="ko-KR" altLang="en-US" dirty="0"/>
              <a:t>덧셈</a:t>
            </a:r>
            <a:r>
              <a:rPr lang="en-US" altLang="ko-KR" dirty="0"/>
              <a:t>: __add__()</a:t>
            </a:r>
          </a:p>
          <a:p>
            <a:pPr lvl="1"/>
            <a:r>
              <a:rPr lang="ko-KR" altLang="en-US" dirty="0"/>
              <a:t>비교</a:t>
            </a:r>
            <a:r>
              <a:rPr lang="en-US" altLang="ko-KR" dirty="0"/>
              <a:t>: __</a:t>
            </a:r>
            <a:r>
              <a:rPr lang="en-US" altLang="ko-KR" dirty="0" err="1"/>
              <a:t>lt</a:t>
            </a:r>
            <a:r>
              <a:rPr lang="en-US" altLang="ko-KR" dirty="0"/>
              <a:t>__(), __le__(), __</a:t>
            </a:r>
            <a:r>
              <a:rPr lang="en-US" altLang="ko-KR" dirty="0" err="1"/>
              <a:t>gt</a:t>
            </a:r>
            <a:r>
              <a:rPr lang="en-US" altLang="ko-KR" dirty="0"/>
              <a:t>__(), __</a:t>
            </a:r>
            <a:r>
              <a:rPr lang="en-US" altLang="ko-KR" dirty="0" err="1"/>
              <a:t>ge</a:t>
            </a:r>
            <a:r>
              <a:rPr lang="en-US" altLang="ko-KR" dirty="0"/>
              <a:t>__(), __eq__(), __ne__()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4958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E5C7F-1D26-EFB2-E4ED-9D70D5A5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생성자자 소멸자를 사용한 토끼 이동 프로그램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5DBE00-25E7-E14F-8352-0145AD6EFD88}"/>
              </a:ext>
            </a:extLst>
          </p:cNvPr>
          <p:cNvSpPr/>
          <p:nvPr/>
        </p:nvSpPr>
        <p:spPr>
          <a:xfrm>
            <a:off x="767099" y="1052736"/>
            <a:ext cx="9217024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class Rabbit :  # 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클래스 정의</a:t>
            </a:r>
          </a:p>
          <a:p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shape = ""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xPos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0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yPos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0</a:t>
            </a:r>
          </a:p>
          <a:p>
            <a:r>
              <a:rPr lang="en-US" altLang="ko-KR" b="1" dirty="0">
                <a:latin typeface="Consolas" pitchFamily="49" charset="0"/>
              </a:rPr>
              <a:t>    </a:t>
            </a:r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def __</a:t>
            </a:r>
            <a:r>
              <a:rPr lang="en-US" altLang="ko-KR" b="1" dirty="0" err="1">
                <a:solidFill>
                  <a:schemeClr val="accent1"/>
                </a:solidFill>
                <a:latin typeface="Consolas" pitchFamily="49" charset="0"/>
              </a:rPr>
              <a:t>init</a:t>
            </a:r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__(self, value) :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        </a:t>
            </a:r>
            <a:r>
              <a:rPr lang="en-US" altLang="ko-KR" b="1" dirty="0" err="1">
                <a:solidFill>
                  <a:schemeClr val="accent1"/>
                </a:solidFill>
                <a:latin typeface="Consolas" pitchFamily="49" charset="0"/>
              </a:rPr>
              <a:t>self.shape</a:t>
            </a:r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 = value</a:t>
            </a:r>
            <a:endParaRPr lang="en-US" altLang="ko-KR" b="1" dirty="0">
              <a:solidFill>
                <a:schemeClr val="accent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    def __del__(self, value) :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        </a:t>
            </a:r>
            <a:r>
              <a:rPr lang="en-US" altLang="ko-KR" b="1" dirty="0" err="1">
                <a:solidFill>
                  <a:schemeClr val="accent1"/>
                </a:solidFill>
                <a:latin typeface="Consolas" pitchFamily="49" charset="0"/>
              </a:rPr>
              <a:t>self.shape</a:t>
            </a:r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</a:rPr>
              <a:t> = ""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def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goto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(self, x, y) :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self.xPos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x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self.yPos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y</a:t>
            </a:r>
          </a:p>
          <a:p>
            <a:endParaRPr lang="en-US" altLang="ko-KR" dirty="0"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## 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메인 코드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 = Rabbit("</a:t>
            </a:r>
            <a:r>
              <a:rPr lang="ko-KR" altLang="en-US" b="1" dirty="0">
                <a:solidFill>
                  <a:schemeClr val="accent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</a:t>
            </a:r>
            <a:r>
              <a:rPr lang="en-US" altLang="ko-KR" b="1" dirty="0">
                <a:solidFill>
                  <a:schemeClr val="accent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")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	# rabbit = Rabbit()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				#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rabbit.shape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while True :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print("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토끼의 현재 위치는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({}, {})".format(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rabbit.xPos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rabbit.yPos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userX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int(input("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"))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userY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int(input("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토끼가 이동할 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Y</a:t>
            </a:r>
            <a:r>
              <a:rPr lang="ko-KR" altLang="en-US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좌표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"))</a:t>
            </a:r>
          </a:p>
          <a:p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rabbit.goto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userX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userY</a:t>
            </a:r>
            <a:r>
              <a:rPr lang="en-US" altLang="ko-KR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081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94130-1C65-17DF-B35F-230E0F3F1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클래스의 상속</a:t>
            </a:r>
          </a:p>
        </p:txBody>
      </p:sp>
    </p:spTree>
    <p:extLst>
      <p:ext uri="{BB962C8B-B14F-4D97-AF65-F5344CB8AC3E}">
        <p14:creationId xmlns:p14="http://schemas.microsoft.com/office/powerpoint/2010/main" val="33046879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7C06B-672A-3B75-209E-977C52EE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9FE93-0EF0-AC68-08F8-D0BE6C0E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기존의 클래스가 가지고 있는 속성과 행동을 물려받아 새로운 클래스를 만드는 것</a:t>
            </a:r>
            <a:endParaRPr lang="en-US" altLang="ko-KR" dirty="0"/>
          </a:p>
          <a:p>
            <a:pPr lvl="2"/>
            <a:r>
              <a:rPr lang="ko-KR" altLang="en-US" dirty="0"/>
              <a:t>자식에게 유산을 물려주는 개념과 같은 개념</a:t>
            </a:r>
            <a:endParaRPr lang="en-US" altLang="ko-KR" dirty="0"/>
          </a:p>
          <a:p>
            <a:pPr lvl="1"/>
            <a:r>
              <a:rPr lang="ko-KR" altLang="en-US" dirty="0"/>
              <a:t>상속을 받은 이후에는 새로운 클래스에서 추가로 속성이나 행동을 만들어서 사용</a:t>
            </a:r>
            <a:endParaRPr lang="en-US" altLang="ko-KR" dirty="0"/>
          </a:p>
          <a:p>
            <a:r>
              <a:rPr lang="ko-KR" altLang="en-US" dirty="0"/>
              <a:t>상속의 예시 </a:t>
            </a:r>
            <a:r>
              <a:rPr lang="en-US" altLang="ko-KR" dirty="0"/>
              <a:t>: </a:t>
            </a:r>
            <a:r>
              <a:rPr lang="ko-KR" altLang="en-US" dirty="0"/>
              <a:t>집토끼 클래스와 산토끼 클래스 </a:t>
            </a:r>
            <a:endParaRPr lang="en-US" altLang="ko-KR" dirty="0"/>
          </a:p>
          <a:p>
            <a:pPr lvl="1"/>
            <a:r>
              <a:rPr lang="ko-KR" altLang="en-US" sz="1600" dirty="0"/>
              <a:t>토끼라는 클래스의 속성을 상속받아 집토끼와 산토끼의 클래스를 </a:t>
            </a:r>
            <a:r>
              <a:rPr lang="ko-KR" altLang="en-US" sz="1600" dirty="0" err="1"/>
              <a:t>만듬</a:t>
            </a:r>
            <a:endParaRPr lang="en-US" altLang="ko-KR" sz="1600" dirty="0"/>
          </a:p>
          <a:p>
            <a:pPr lvl="1"/>
            <a:r>
              <a:rPr lang="ko-KR" altLang="en-US" sz="1600" dirty="0"/>
              <a:t>슈퍼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상위 클래스인 토끼 클래스</a:t>
            </a:r>
            <a:endParaRPr lang="en-US" altLang="ko-KR" sz="1600" dirty="0"/>
          </a:p>
          <a:p>
            <a:pPr lvl="1"/>
            <a:r>
              <a:rPr lang="ko-KR" altLang="en-US" sz="1600" dirty="0"/>
              <a:t>서브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하위 클래스인 집토끼와 산토끼 클래스</a:t>
            </a:r>
            <a:endParaRPr lang="en-US" altLang="ko-KR" sz="1600" dirty="0"/>
          </a:p>
          <a:p>
            <a:pPr lvl="2"/>
            <a:r>
              <a:rPr lang="ko-KR" altLang="en-US" sz="1400" dirty="0"/>
              <a:t>집토끼</a:t>
            </a:r>
            <a:r>
              <a:rPr lang="en-US" altLang="ko-KR" sz="1400" dirty="0"/>
              <a:t>: </a:t>
            </a:r>
            <a:r>
              <a:rPr lang="ko-KR" altLang="en-US" sz="1400" dirty="0"/>
              <a:t>토끼 클래스의 속성</a:t>
            </a:r>
            <a:r>
              <a:rPr lang="en-US" altLang="ko-KR" sz="1400" dirty="0"/>
              <a:t>, </a:t>
            </a:r>
            <a:r>
              <a:rPr lang="ko-KR" altLang="en-US" sz="1400" dirty="0"/>
              <a:t>행동 </a:t>
            </a:r>
            <a:r>
              <a:rPr lang="en-US" altLang="ko-KR" sz="1400" dirty="0"/>
              <a:t>+ </a:t>
            </a:r>
            <a:r>
              <a:rPr lang="ko-KR" altLang="en-US" sz="1400" dirty="0"/>
              <a:t>추가 속성</a:t>
            </a:r>
            <a:r>
              <a:rPr lang="en-US" altLang="ko-KR" sz="1400" dirty="0"/>
              <a:t>, </a:t>
            </a:r>
            <a:r>
              <a:rPr lang="ko-KR" altLang="en-US" sz="1400" dirty="0"/>
              <a:t>행동 </a:t>
            </a:r>
            <a:r>
              <a:rPr lang="en-US" altLang="ko-KR" sz="1400" dirty="0"/>
              <a:t>(</a:t>
            </a:r>
            <a:r>
              <a:rPr lang="ko-KR" altLang="en-US" sz="1400" dirty="0"/>
              <a:t>주인이름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모이먹기</a:t>
            </a:r>
            <a:r>
              <a:rPr lang="ko-KR" altLang="en-US" sz="1400" dirty="0"/>
              <a:t> 등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400" dirty="0"/>
              <a:t>산토끼</a:t>
            </a:r>
            <a:r>
              <a:rPr lang="en-US" altLang="ko-KR" sz="1400" dirty="0"/>
              <a:t>: </a:t>
            </a:r>
            <a:r>
              <a:rPr lang="ko-KR" altLang="en-US" sz="1400" dirty="0"/>
              <a:t>토끼 클래스의 속성</a:t>
            </a:r>
            <a:r>
              <a:rPr lang="en-US" altLang="ko-KR" sz="1400" dirty="0"/>
              <a:t>, </a:t>
            </a:r>
            <a:r>
              <a:rPr lang="ko-KR" altLang="en-US" sz="1400" dirty="0"/>
              <a:t>행동 </a:t>
            </a:r>
            <a:r>
              <a:rPr lang="en-US" altLang="ko-KR" sz="1400" dirty="0"/>
              <a:t>+ </a:t>
            </a:r>
            <a:r>
              <a:rPr lang="ko-KR" altLang="en-US" sz="1400" dirty="0"/>
              <a:t>추가 속성</a:t>
            </a:r>
            <a:r>
              <a:rPr lang="en-US" altLang="ko-KR" sz="1400" dirty="0"/>
              <a:t>, </a:t>
            </a:r>
            <a:r>
              <a:rPr lang="ko-KR" altLang="en-US" sz="1400" dirty="0"/>
              <a:t>행동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산이름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들플먹기</a:t>
            </a:r>
            <a:r>
              <a:rPr lang="ko-KR" altLang="en-US" sz="1400" dirty="0"/>
              <a:t> 등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15522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63300C-3885-4B0B-D22F-587BB7B69C13}"/>
              </a:ext>
            </a:extLst>
          </p:cNvPr>
          <p:cNvSpPr/>
          <p:nvPr/>
        </p:nvSpPr>
        <p:spPr>
          <a:xfrm>
            <a:off x="954063" y="1844824"/>
            <a:ext cx="6984776" cy="1152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928412-8CE8-7578-5E71-BFBF5F84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2C0AC-4B88-1EC0-A6F1-2F49684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 클래스를 정의할 때</a:t>
            </a:r>
            <a:r>
              <a:rPr lang="en-US" altLang="ko-KR" dirty="0"/>
              <a:t>, </a:t>
            </a:r>
            <a:r>
              <a:rPr lang="ko-KR" altLang="en-US" dirty="0"/>
              <a:t>괄호 안에 슈퍼 클래스의 이름을 </a:t>
            </a:r>
            <a:r>
              <a:rPr lang="ko-KR" altLang="en-US" dirty="0" err="1"/>
              <a:t>넣어줌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class </a:t>
            </a:r>
            <a:r>
              <a:rPr lang="ko-KR" altLang="en-US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서브 클래스</a:t>
            </a:r>
            <a:r>
              <a:rPr lang="en-US" altLang="ko-KR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슈퍼 클래스</a:t>
            </a:r>
            <a:r>
              <a:rPr lang="en-US" altLang="ko-KR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 :</a:t>
            </a:r>
            <a:br>
              <a:rPr lang="en-US" altLang="ko-KR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	    </a:t>
            </a:r>
            <a:r>
              <a:rPr lang="en-US" altLang="ko-KR" sz="24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# </a:t>
            </a:r>
            <a:r>
              <a:rPr lang="ko-KR" altLang="en-US" sz="2400" dirty="0">
                <a:solidFill>
                  <a:srgbClr val="02AF7E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서브 클래스 코드 구현</a:t>
            </a:r>
            <a:endParaRPr lang="en-US" altLang="ko-KR" sz="2400" dirty="0">
              <a:solidFill>
                <a:srgbClr val="02AF7E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집토끼와 산토끼 구현하기</a:t>
            </a:r>
            <a:endParaRPr lang="ko-KR" altLang="en-US" sz="24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F98EE-0277-1E32-9FBD-2CDAF9801096}"/>
              </a:ext>
            </a:extLst>
          </p:cNvPr>
          <p:cNvSpPr/>
          <p:nvPr/>
        </p:nvSpPr>
        <p:spPr>
          <a:xfrm>
            <a:off x="5879668" y="2590460"/>
            <a:ext cx="5947604" cy="4216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latin typeface="Consolas" pitchFamily="49" charset="0"/>
              </a:rPr>
              <a:t>class Rabbit :</a:t>
            </a:r>
          </a:p>
          <a:p>
            <a:r>
              <a:rPr lang="en-US" altLang="ko-KR" sz="1600" dirty="0">
                <a:latin typeface="Consolas" pitchFamily="49" charset="0"/>
              </a:rPr>
              <a:t>    shape = ""</a:t>
            </a:r>
          </a:p>
          <a:p>
            <a:r>
              <a:rPr lang="en-US" altLang="ko-KR" sz="1600" dirty="0">
                <a:latin typeface="Consolas" pitchFamily="49" charset="0"/>
              </a:rPr>
              <a:t>    </a:t>
            </a:r>
            <a:r>
              <a:rPr lang="en-US" altLang="ko-KR" sz="1600" dirty="0" err="1">
                <a:latin typeface="Consolas" pitchFamily="49" charset="0"/>
              </a:rPr>
              <a:t>xPos</a:t>
            </a:r>
            <a:r>
              <a:rPr lang="en-US" altLang="ko-KR" sz="1600" dirty="0">
                <a:latin typeface="Consolas" pitchFamily="49" charset="0"/>
              </a:rPr>
              <a:t> = 0</a:t>
            </a:r>
          </a:p>
          <a:p>
            <a:r>
              <a:rPr lang="en-US" altLang="ko-KR" sz="1600" dirty="0">
                <a:latin typeface="Consolas" pitchFamily="49" charset="0"/>
              </a:rPr>
              <a:t>    </a:t>
            </a:r>
            <a:r>
              <a:rPr lang="en-US" altLang="ko-KR" sz="1600" dirty="0" err="1">
                <a:latin typeface="Consolas" pitchFamily="49" charset="0"/>
              </a:rPr>
              <a:t>yPos</a:t>
            </a:r>
            <a:r>
              <a:rPr lang="en-US" altLang="ko-KR" sz="1600" dirty="0">
                <a:latin typeface="Consolas" pitchFamily="49" charset="0"/>
              </a:rPr>
              <a:t> = 0</a:t>
            </a:r>
          </a:p>
          <a:p>
            <a:r>
              <a:rPr lang="en-US" altLang="ko-KR" sz="1600" dirty="0">
                <a:latin typeface="Consolas" pitchFamily="49" charset="0"/>
              </a:rPr>
              <a:t>    def </a:t>
            </a:r>
            <a:r>
              <a:rPr lang="en-US" altLang="ko-KR" sz="1600" dirty="0" err="1">
                <a:latin typeface="Consolas" pitchFamily="49" charset="0"/>
              </a:rPr>
              <a:t>goto</a:t>
            </a:r>
            <a:r>
              <a:rPr lang="en-US" altLang="ko-KR" sz="1600" dirty="0">
                <a:latin typeface="Consolas" pitchFamily="49" charset="0"/>
              </a:rPr>
              <a:t>(self, x, y) :</a:t>
            </a:r>
          </a:p>
          <a:p>
            <a:r>
              <a:rPr lang="en-US" altLang="ko-KR" sz="1600" dirty="0">
                <a:latin typeface="Consolas" pitchFamily="49" charset="0"/>
              </a:rPr>
              <a:t>        </a:t>
            </a:r>
            <a:r>
              <a:rPr lang="en-US" altLang="ko-KR" sz="1600" dirty="0" err="1">
                <a:latin typeface="Consolas" pitchFamily="49" charset="0"/>
              </a:rPr>
              <a:t>self.xPos</a:t>
            </a:r>
            <a:r>
              <a:rPr lang="en-US" altLang="ko-KR" sz="1600" dirty="0">
                <a:latin typeface="Consolas" pitchFamily="49" charset="0"/>
              </a:rPr>
              <a:t> = x</a:t>
            </a:r>
          </a:p>
          <a:p>
            <a:r>
              <a:rPr lang="en-US" altLang="ko-KR" sz="1600" dirty="0">
                <a:latin typeface="Consolas" pitchFamily="49" charset="0"/>
              </a:rPr>
              <a:t>        </a:t>
            </a:r>
            <a:r>
              <a:rPr lang="en-US" altLang="ko-KR" sz="1600" dirty="0" err="1">
                <a:latin typeface="Consolas" pitchFamily="49" charset="0"/>
              </a:rPr>
              <a:t>self.yPos</a:t>
            </a:r>
            <a:r>
              <a:rPr lang="en-US" altLang="ko-KR" sz="1600" dirty="0">
                <a:latin typeface="Consolas" pitchFamily="49" charset="0"/>
              </a:rPr>
              <a:t> = y</a:t>
            </a:r>
          </a:p>
          <a:p>
            <a:endParaRPr lang="en-US" altLang="ko-KR" sz="1000" dirty="0">
              <a:latin typeface="Consolas" pitchFamily="49" charset="0"/>
            </a:endParaRPr>
          </a:p>
          <a:p>
            <a:r>
              <a:rPr lang="en-US" altLang="ko-KR" sz="1600" dirty="0">
                <a:latin typeface="Consolas" pitchFamily="49" charset="0"/>
              </a:rPr>
              <a:t>class </a:t>
            </a:r>
            <a:r>
              <a:rPr lang="en-US" altLang="ko-KR" sz="1600" dirty="0" err="1">
                <a:latin typeface="Consolas" pitchFamily="49" charset="0"/>
              </a:rPr>
              <a:t>HouseRabbit</a:t>
            </a:r>
            <a:r>
              <a:rPr lang="en-US" altLang="ko-KR" sz="1600" dirty="0">
                <a:latin typeface="Consolas" pitchFamily="49" charset="0"/>
              </a:rPr>
              <a:t>(Rabbit) :</a:t>
            </a:r>
          </a:p>
          <a:p>
            <a:r>
              <a:rPr lang="en-US" altLang="ko-KR" sz="1600" dirty="0">
                <a:latin typeface="Consolas" pitchFamily="49" charset="0"/>
              </a:rPr>
              <a:t>    owner = ""</a:t>
            </a:r>
          </a:p>
          <a:p>
            <a:r>
              <a:rPr lang="en-US" altLang="ko-KR" sz="1600" dirty="0">
                <a:latin typeface="Consolas" pitchFamily="49" charset="0"/>
              </a:rPr>
              <a:t>    def </a:t>
            </a:r>
            <a:r>
              <a:rPr lang="en-US" altLang="ko-KR" sz="1600" dirty="0" err="1">
                <a:latin typeface="Consolas" pitchFamily="49" charset="0"/>
              </a:rPr>
              <a:t>eatFeed</a:t>
            </a:r>
            <a:r>
              <a:rPr lang="en-US" altLang="ko-KR" sz="1600" dirty="0">
                <a:latin typeface="Consolas" pitchFamily="49" charset="0"/>
              </a:rPr>
              <a:t>() :</a:t>
            </a:r>
          </a:p>
          <a:p>
            <a:r>
              <a:rPr lang="en-US" altLang="ko-KR" sz="1600" dirty="0">
                <a:latin typeface="Consolas" pitchFamily="49" charset="0"/>
              </a:rPr>
              <a:t>        print("</a:t>
            </a:r>
            <a:r>
              <a:rPr lang="ko-KR" altLang="en-US" sz="1600" dirty="0">
                <a:latin typeface="Consolas" pitchFamily="49" charset="0"/>
              </a:rPr>
              <a:t>집토끼가 모이를 먹습니다</a:t>
            </a:r>
            <a:r>
              <a:rPr lang="en-US" altLang="ko-KR" sz="1600" dirty="0">
                <a:latin typeface="Consolas" pitchFamily="49" charset="0"/>
              </a:rPr>
              <a:t>")</a:t>
            </a:r>
          </a:p>
          <a:p>
            <a:endParaRPr lang="en-US" altLang="ko-KR" sz="1000" dirty="0">
              <a:latin typeface="Consolas" pitchFamily="49" charset="0"/>
            </a:endParaRPr>
          </a:p>
          <a:p>
            <a:r>
              <a:rPr lang="en-US" altLang="ko-KR" sz="1600" dirty="0">
                <a:latin typeface="Consolas" pitchFamily="49" charset="0"/>
              </a:rPr>
              <a:t>class </a:t>
            </a:r>
            <a:r>
              <a:rPr lang="en-US" altLang="ko-KR" sz="1600" dirty="0" err="1">
                <a:latin typeface="Consolas" pitchFamily="49" charset="0"/>
              </a:rPr>
              <a:t>MountainRabbit</a:t>
            </a:r>
            <a:r>
              <a:rPr lang="en-US" altLang="ko-KR" sz="1600" dirty="0">
                <a:latin typeface="Consolas" pitchFamily="49" charset="0"/>
              </a:rPr>
              <a:t>(Rabbit) :</a:t>
            </a:r>
          </a:p>
          <a:p>
            <a:r>
              <a:rPr lang="en-US" altLang="ko-KR" sz="1600" dirty="0">
                <a:latin typeface="Consolas" pitchFamily="49" charset="0"/>
              </a:rPr>
              <a:t>    mountain = ""</a:t>
            </a:r>
          </a:p>
          <a:p>
            <a:r>
              <a:rPr lang="en-US" altLang="ko-KR" sz="1600" dirty="0">
                <a:latin typeface="Consolas" pitchFamily="49" charset="0"/>
              </a:rPr>
              <a:t>    def </a:t>
            </a:r>
            <a:r>
              <a:rPr lang="en-US" altLang="ko-KR" sz="1600" dirty="0" err="1">
                <a:latin typeface="Consolas" pitchFamily="49" charset="0"/>
              </a:rPr>
              <a:t>eatWildglass</a:t>
            </a:r>
            <a:r>
              <a:rPr lang="en-US" altLang="ko-KR" sz="1600" dirty="0">
                <a:latin typeface="Consolas" pitchFamily="49" charset="0"/>
              </a:rPr>
              <a:t>() :</a:t>
            </a:r>
          </a:p>
          <a:p>
            <a:r>
              <a:rPr lang="en-US" altLang="ko-KR" sz="1600" dirty="0">
                <a:latin typeface="Consolas" pitchFamily="49" charset="0"/>
              </a:rPr>
              <a:t>        print("</a:t>
            </a:r>
            <a:r>
              <a:rPr lang="ko-KR" altLang="en-US" sz="1600" dirty="0">
                <a:latin typeface="Consolas" pitchFamily="49" charset="0"/>
              </a:rPr>
              <a:t>산토끼가 들풀을 먹습니다</a:t>
            </a:r>
            <a:r>
              <a:rPr lang="en-US" altLang="ko-KR" sz="1600" dirty="0">
                <a:latin typeface="Consolas" pitchFamily="49" charset="0"/>
              </a:rPr>
              <a:t>")</a:t>
            </a:r>
            <a:endParaRPr lang="ko-KR" altLang="en-US" sz="160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0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598B-C1DE-A0BC-B5F8-E1757D02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집합 객체 구현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955354-C918-888A-FD87-C3941A54662D}"/>
              </a:ext>
            </a:extLst>
          </p:cNvPr>
          <p:cNvSpPr/>
          <p:nvPr/>
        </p:nvSpPr>
        <p:spPr>
          <a:xfrm>
            <a:off x="386180" y="1556792"/>
            <a:ext cx="6968612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D0D0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class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mySet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 # list</a:t>
            </a:r>
            <a:r>
              <a:rPr lang="ko-KR" altLang="en-US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로 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set class </a:t>
            </a:r>
            <a:r>
              <a:rPr lang="ko-KR" altLang="en-US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구현</a:t>
            </a:r>
          </a:p>
          <a:p>
            <a:r>
              <a:rPr lang="ko-KR" altLang="en-US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items=None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def __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init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__(self, *value):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self.items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list()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for n in value: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   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self.add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(n)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def contain(self, item):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return item in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self.items</a:t>
            </a:r>
            <a:endParaRPr lang="en-US" altLang="ko-KR" sz="1600" dirty="0"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def add(self, item):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if not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self.contain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(item):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self.items.append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(item)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def delete(self, item):</a:t>
            </a:r>
          </a:p>
          <a:p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       if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self.contain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(item): </a:t>
            </a:r>
            <a:r>
              <a:rPr lang="en-US" altLang="ko-KR" sz="1600" dirty="0" err="1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self.items.remove</a:t>
            </a:r>
            <a:r>
              <a:rPr lang="en-US" altLang="ko-KR" sz="1600" dirty="0"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(item)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E27F5-D7E7-E1D1-556C-9B5EEED6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807" y="3861048"/>
            <a:ext cx="3256781" cy="243413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89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실습</a:t>
            </a:r>
          </a:p>
        </p:txBody>
      </p:sp>
    </p:spTree>
    <p:extLst>
      <p:ext uri="{BB962C8B-B14F-4D97-AF65-F5344CB8AC3E}">
        <p14:creationId xmlns:p14="http://schemas.microsoft.com/office/powerpoint/2010/main" val="31722543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1.   </a:t>
            </a:r>
            <a:r>
              <a:rPr lang="ko-KR" altLang="en-US" sz="3200" dirty="0"/>
              <a:t>최댓값 출력하기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2</a:t>
            </a:r>
            <a:r>
              <a:rPr lang="ko-KR" altLang="en-US" sz="1800" dirty="0"/>
              <a:t>개의 수 중 큰 값을 반환하는 함수를 </a:t>
            </a:r>
            <a:r>
              <a:rPr lang="en-US" altLang="ko-KR" sz="1800" dirty="0" err="1"/>
              <a:t>get_max</a:t>
            </a:r>
            <a:r>
              <a:rPr lang="en-US" altLang="ko-KR" sz="1800" dirty="0"/>
              <a:t> </a:t>
            </a:r>
            <a:r>
              <a:rPr lang="ko-KR" altLang="en-US" sz="1800" dirty="0"/>
              <a:t>라는 </a:t>
            </a:r>
            <a:r>
              <a:rPr lang="ko-KR" altLang="en-US" sz="1800"/>
              <a:t>이름으로 정의하고</a:t>
            </a:r>
            <a:r>
              <a:rPr lang="en-US" altLang="ko-KR" sz="1800"/>
              <a:t>, </a:t>
            </a:r>
            <a:r>
              <a:rPr lang="en-US" altLang="ko-KR" sz="1800" dirty="0" err="1"/>
              <a:t>get_max</a:t>
            </a:r>
            <a:r>
              <a:rPr lang="en-US" altLang="ko-KR" sz="1800" dirty="0"/>
              <a:t> </a:t>
            </a:r>
            <a:r>
              <a:rPr lang="ko-KR" altLang="en-US" sz="1800" dirty="0"/>
              <a:t>함수를 사용하여 다음과 같이 동작하는 프로그램을 작성하라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dirty="0"/>
              <a:t>반복적으로 </a:t>
            </a:r>
            <a:r>
              <a:rPr lang="ko-KR" altLang="en-US" dirty="0">
                <a:solidFill>
                  <a:srgbClr val="FF0000"/>
                </a:solidFill>
              </a:rPr>
              <a:t>양의 정수를 입력</a:t>
            </a:r>
            <a:r>
              <a:rPr lang="ko-KR" altLang="en-US" dirty="0"/>
              <a:t> 받아 그 때까지 </a:t>
            </a:r>
            <a:r>
              <a:rPr lang="ko-KR" altLang="en-US" dirty="0">
                <a:solidFill>
                  <a:srgbClr val="FF0000"/>
                </a:solidFill>
              </a:rPr>
              <a:t>가장 큰 수를 출력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이 입력되면 프로그램을 종료한다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과 양의 정수 값만 입력한다고 가정 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3BCFE-E7D1-4E79-A407-4BFA0A4AB3BF}"/>
              </a:ext>
            </a:extLst>
          </p:cNvPr>
          <p:cNvSpPr txBox="1"/>
          <p:nvPr/>
        </p:nvSpPr>
        <p:spPr>
          <a:xfrm>
            <a:off x="1546986" y="4280419"/>
            <a:ext cx="3133537" cy="2285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현재까지 가장 큰 값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1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123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현재까지 가장 큰 값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123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55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현재까지 가장 큰 값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123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프로그램을 종료합니다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3D68-325F-4D50-9895-DA714E3B6281}"/>
              </a:ext>
            </a:extLst>
          </p:cNvPr>
          <p:cNvSpPr txBox="1"/>
          <p:nvPr/>
        </p:nvSpPr>
        <p:spPr>
          <a:xfrm>
            <a:off x="1434707" y="3832182"/>
            <a:ext cx="387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(1):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C767B-F60E-4E54-9FB0-3B835DD7A9B4}"/>
              </a:ext>
            </a:extLst>
          </p:cNvPr>
          <p:cNvSpPr txBox="1"/>
          <p:nvPr/>
        </p:nvSpPr>
        <p:spPr>
          <a:xfrm>
            <a:off x="5418559" y="4280419"/>
            <a:ext cx="3133537" cy="181983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1234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현재까지 가장 큰 값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1234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567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현재까지 가장 큰 값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1234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양의 정수 입력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프로그램을 종료합니다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AE8C6-0FC7-469A-96E7-4C06E7AF435E}"/>
              </a:ext>
            </a:extLst>
          </p:cNvPr>
          <p:cNvSpPr txBox="1"/>
          <p:nvPr/>
        </p:nvSpPr>
        <p:spPr>
          <a:xfrm>
            <a:off x="5306280" y="3832182"/>
            <a:ext cx="387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(2):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357794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정의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이름</a:t>
            </a:r>
            <a:endParaRPr lang="en-US" altLang="ko-KR" dirty="0"/>
          </a:p>
          <a:p>
            <a:pPr lvl="1"/>
            <a:r>
              <a:rPr lang="ko-KR" altLang="en-US" dirty="0"/>
              <a:t>함수의 목적을 설명하는 동사 또는 동사</a:t>
            </a:r>
            <a:r>
              <a:rPr lang="en-US" altLang="ko-KR" dirty="0"/>
              <a:t>+</a:t>
            </a:r>
            <a:r>
              <a:rPr lang="ko-KR" altLang="en-US" dirty="0"/>
              <a:t>명사를 사용</a:t>
            </a:r>
            <a:endParaRPr lang="en-US" altLang="ko-KR" dirty="0"/>
          </a:p>
          <a:p>
            <a:pPr lvl="1"/>
            <a:r>
              <a:rPr lang="ko-KR" altLang="en-US" dirty="0"/>
              <a:t>변수명과 동일한 규칙을 따른다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영문 대소문자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_ </a:t>
            </a:r>
            <a:r>
              <a:rPr lang="ko-KR" altLang="en-US" dirty="0"/>
              <a:t>로 구성됨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숫자로 시작할 수 없음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함수 이름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8079" y="4502854"/>
            <a:ext cx="7595148" cy="1411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square(side)		 	# 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정수를 제곱하는 함수</a:t>
            </a:r>
          </a:p>
          <a:p>
            <a:pPr latinLnBrk="1">
              <a:lnSpc>
                <a:spcPct val="150000"/>
              </a:lnSpc>
            </a:pPr>
            <a:r>
              <a:rPr lang="en-US" altLang="ko-KR" sz="1990" kern="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compute_average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(list)		# 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평균을 구하는 함수</a:t>
            </a:r>
          </a:p>
          <a:p>
            <a:pPr latinLnBrk="1">
              <a:lnSpc>
                <a:spcPct val="150000"/>
              </a:lnSpc>
            </a:pPr>
            <a:r>
              <a:rPr lang="en-US" altLang="ko-KR" sz="1990" kern="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set_cursor_type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(c)	 	# 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커서의 타입을 설정하는 함수</a:t>
            </a:r>
          </a:p>
        </p:txBody>
      </p:sp>
    </p:spTree>
    <p:extLst>
      <p:ext uri="{BB962C8B-B14F-4D97-AF65-F5344CB8AC3E}">
        <p14:creationId xmlns:p14="http://schemas.microsoft.com/office/powerpoint/2010/main" val="19769583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2.   </a:t>
            </a:r>
            <a:r>
              <a:rPr lang="ko-KR" altLang="en-US" sz="3200" dirty="0"/>
              <a:t>여러 개 정수 입력 함수 </a:t>
            </a:r>
            <a:r>
              <a:rPr lang="en-US" altLang="ko-KR" sz="3200" dirty="0"/>
              <a:t>(</a:t>
            </a:r>
            <a:r>
              <a:rPr lang="ko-KR" altLang="en-US" sz="3200" dirty="0"/>
              <a:t>문제 설명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dirty="0"/>
              <a:t>다음 쪽 프로그램의 연두색 빈 박스 안을 채워 </a:t>
            </a:r>
            <a:r>
              <a:rPr lang="en-US" altLang="ko-KR" sz="1800" dirty="0" err="1"/>
              <a:t>int_list_input</a:t>
            </a:r>
            <a:r>
              <a:rPr lang="en-US" altLang="ko-KR" sz="1800" dirty="0"/>
              <a:t>() </a:t>
            </a:r>
            <a:r>
              <a:rPr lang="ko-KR" altLang="en-US" sz="1800" dirty="0"/>
              <a:t>함수의 정의 부분을 완성하고 실행 예시와 같이 동작하도록 프로그램을 완성하여 제출 </a:t>
            </a:r>
            <a:r>
              <a:rPr lang="en-US" altLang="ko-KR" sz="1800" dirty="0"/>
              <a:t>(</a:t>
            </a:r>
            <a:r>
              <a:rPr lang="ko-KR" altLang="en-US" sz="1800" dirty="0"/>
              <a:t>프로그램과 실행 예시는 다음 쪽 이어서 참고</a:t>
            </a:r>
            <a:r>
              <a:rPr lang="en-US" altLang="ko-KR" sz="1800" dirty="0"/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dirty="0" err="1"/>
              <a:t>int_list_input</a:t>
            </a:r>
            <a:r>
              <a:rPr lang="en-US" altLang="ko-KR" dirty="0"/>
              <a:t>(*pr) </a:t>
            </a:r>
            <a:r>
              <a:rPr lang="ko-KR" altLang="en-US" dirty="0"/>
              <a:t>함수 설명</a:t>
            </a:r>
            <a:r>
              <a:rPr lang="en-US" altLang="ko-KR" dirty="0"/>
              <a:t> (</a:t>
            </a:r>
            <a:r>
              <a:rPr lang="ko-KR" altLang="en-US" dirty="0"/>
              <a:t>강의자료 </a:t>
            </a:r>
            <a:r>
              <a:rPr lang="en-US" altLang="ko-KR" dirty="0"/>
              <a:t>8</a:t>
            </a:r>
            <a:r>
              <a:rPr lang="ko-KR" altLang="en-US" dirty="0"/>
              <a:t>장 </a:t>
            </a:r>
            <a:r>
              <a:rPr lang="en-US" altLang="ko-KR" dirty="0"/>
              <a:t>23</a:t>
            </a:r>
            <a:r>
              <a:rPr lang="ko-KR" altLang="en-US" dirty="0"/>
              <a:t>쪽 참고</a:t>
            </a:r>
            <a:r>
              <a:rPr lang="en-US" altLang="ko-KR" dirty="0"/>
              <a:t>)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가변 인수 함수로 인수가 없거나 </a:t>
            </a:r>
            <a:r>
              <a:rPr lang="en-US" altLang="ko-KR" dirty="0"/>
              <a:t>1</a:t>
            </a:r>
            <a:r>
              <a:rPr lang="ko-KR" altLang="en-US" dirty="0"/>
              <a:t>개의 문자열을 인수로 받는다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호출 예</a:t>
            </a:r>
            <a:r>
              <a:rPr lang="en-US" altLang="ko-KR" dirty="0"/>
              <a:t>) </a:t>
            </a:r>
            <a:r>
              <a:rPr lang="en-US" altLang="ko-KR" dirty="0" err="1"/>
              <a:t>int_list_input</a:t>
            </a:r>
            <a:r>
              <a:rPr lang="en-US" altLang="ko-KR" dirty="0"/>
              <a:t>(), </a:t>
            </a:r>
            <a:r>
              <a:rPr lang="en-US" altLang="ko-KR" dirty="0" err="1"/>
              <a:t>int_list_input</a:t>
            </a:r>
            <a:r>
              <a:rPr lang="en-US" altLang="ko-KR" dirty="0"/>
              <a:t>("Enter:")</a:t>
            </a:r>
          </a:p>
          <a:p>
            <a:pPr lvl="2">
              <a:lnSpc>
                <a:spcPct val="130000"/>
              </a:lnSpc>
            </a:pPr>
            <a:r>
              <a:rPr lang="ko-KR" altLang="en-US" dirty="0"/>
              <a:t>인수를 </a:t>
            </a:r>
            <a:r>
              <a:rPr lang="en-US" altLang="ko-KR" dirty="0"/>
              <a:t>input() </a:t>
            </a:r>
            <a:r>
              <a:rPr lang="ko-KR" altLang="en-US" dirty="0"/>
              <a:t>함수의 프롬프트로 넘겨 공백으로 구분되는 여러 개의 정수를 하나의 문자열 형태로 입력 받아 </a:t>
            </a:r>
            <a:r>
              <a:rPr lang="ko-KR" altLang="en-US" dirty="0">
                <a:solidFill>
                  <a:srgbClr val="FF0000"/>
                </a:solidFill>
              </a:rPr>
              <a:t>정수 리스트로 변환</a:t>
            </a:r>
            <a:r>
              <a:rPr lang="ko-KR" altLang="en-US" dirty="0"/>
              <a:t>하여 반환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int_list_input</a:t>
            </a:r>
            <a:r>
              <a:rPr lang="en-US" altLang="ko-KR" dirty="0"/>
              <a:t>() </a:t>
            </a:r>
            <a:r>
              <a:rPr lang="ko-KR" altLang="en-US" dirty="0"/>
              <a:t>함수 호출 실행 예</a:t>
            </a:r>
            <a:r>
              <a:rPr lang="en-US" altLang="ko-KR" dirty="0"/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6DA64B-6748-44EF-830E-A8C176713595}"/>
              </a:ext>
            </a:extLst>
          </p:cNvPr>
          <p:cNvGrpSpPr/>
          <p:nvPr/>
        </p:nvGrpSpPr>
        <p:grpSpPr>
          <a:xfrm>
            <a:off x="1818159" y="4437112"/>
            <a:ext cx="4120049" cy="1783195"/>
            <a:chOff x="2065599" y="2351849"/>
            <a:chExt cx="4971695" cy="21517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C38D90-4B8E-4A1A-827A-3DF863FD5B8A}"/>
                </a:ext>
              </a:extLst>
            </p:cNvPr>
            <p:cNvSpPr txBox="1"/>
            <p:nvPr/>
          </p:nvSpPr>
          <p:spPr>
            <a:xfrm>
              <a:off x="2065599" y="2351849"/>
              <a:ext cx="4971695" cy="21517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endPara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6071F58-442D-4985-9187-B3004999A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2260" y="2391335"/>
              <a:ext cx="478155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472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2.   </a:t>
            </a:r>
            <a:r>
              <a:rPr lang="ko-KR" altLang="en-US" sz="3200" dirty="0"/>
              <a:t>여러 개 정수 입력 함수 </a:t>
            </a:r>
            <a:r>
              <a:rPr lang="en-US" altLang="ko-KR" sz="3200" dirty="0"/>
              <a:t>(</a:t>
            </a:r>
            <a:r>
              <a:rPr lang="ko-KR" altLang="en-US" sz="3200" dirty="0"/>
              <a:t>부분 프로그램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아래 프로그램에서 나머지 부분은 그대로 두고</a:t>
            </a:r>
            <a:r>
              <a:rPr lang="en-US" altLang="ko-KR" sz="1800" dirty="0"/>
              <a:t>, </a:t>
            </a:r>
            <a:r>
              <a:rPr lang="ko-KR" altLang="en-US" sz="1800" dirty="0"/>
              <a:t>빈 박스를 채워 전체 프로그램 완성</a:t>
            </a:r>
            <a:endParaRPr lang="en-US" altLang="ko-K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A503C-9B60-4912-B886-DB7C736B77CE}"/>
              </a:ext>
            </a:extLst>
          </p:cNvPr>
          <p:cNvSpPr txBox="1"/>
          <p:nvPr/>
        </p:nvSpPr>
        <p:spPr>
          <a:xfrm>
            <a:off x="2165287" y="2115671"/>
            <a:ext cx="8040250" cy="361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int_list_input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(*pr):  # 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여러 개의 정수를 입력 받아 정수 리스트로 반환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prompt = input("Input prompt: ") + ": "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int_list1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int_list_input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(prompt)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print(prompt, "=", int_list1)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print("Add numbers: ", end='')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int_list2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int_list_input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print("sum of", int_list2, "is", sum(int_list2))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4D4405-F46B-44C8-B48E-623229EB3EEC}"/>
              </a:ext>
            </a:extLst>
          </p:cNvPr>
          <p:cNvSpPr/>
          <p:nvPr/>
        </p:nvSpPr>
        <p:spPr>
          <a:xfrm>
            <a:off x="2651956" y="2492784"/>
            <a:ext cx="6050299" cy="1433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844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여러 개 정수 입력 함수 </a:t>
            </a:r>
            <a:r>
              <a:rPr lang="en-US" altLang="ko-KR" sz="3200" dirty="0"/>
              <a:t>(</a:t>
            </a:r>
            <a:r>
              <a:rPr lang="ko-KR" altLang="en-US" sz="3200" dirty="0"/>
              <a:t>실행 예시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A9F84-4B37-464C-BA32-A42490AF8548}"/>
              </a:ext>
            </a:extLst>
          </p:cNvPr>
          <p:cNvSpPr txBox="1"/>
          <p:nvPr/>
        </p:nvSpPr>
        <p:spPr>
          <a:xfrm>
            <a:off x="2576901" y="1620092"/>
            <a:ext cx="3929001" cy="191101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Input prompt: </a:t>
            </a:r>
            <a:r>
              <a:rPr lang="ko-KR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좋아하는 수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onsolas" panose="020B0609020204030204" pitchFamily="49" charset="0"/>
              </a:rPr>
              <a:t>좋아하는 수</a:t>
            </a:r>
            <a:r>
              <a:rPr lang="en-US" altLang="ko-KR" sz="1600" dirty="0">
                <a:latin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1 3 777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onsolas" panose="020B0609020204030204" pitchFamily="49" charset="0"/>
              </a:rPr>
              <a:t>좋아하는 수</a:t>
            </a:r>
            <a:r>
              <a:rPr lang="en-US" altLang="ko-KR" sz="1600" dirty="0">
                <a:latin typeface="Consolas" panose="020B0609020204030204" pitchFamily="49" charset="0"/>
              </a:rPr>
              <a:t>:  = [1, 3, 777]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Add numbers: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22 33 44 55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sum of [22, 33, 44, 55] is 154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491FA-FBE5-41F6-8A62-90D5BC1168A5}"/>
              </a:ext>
            </a:extLst>
          </p:cNvPr>
          <p:cNvSpPr txBox="1"/>
          <p:nvPr/>
        </p:nvSpPr>
        <p:spPr>
          <a:xfrm>
            <a:off x="2445235" y="1281537"/>
            <a:ext cx="387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(1):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4B666-6910-4D3D-880D-778C37A54745}"/>
              </a:ext>
            </a:extLst>
          </p:cNvPr>
          <p:cNvSpPr txBox="1"/>
          <p:nvPr/>
        </p:nvSpPr>
        <p:spPr>
          <a:xfrm>
            <a:off x="2576901" y="4158089"/>
            <a:ext cx="4924673" cy="1911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Input prompt: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Good Lock Number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Good Lock Number: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33 77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Good Lock Number:  = [33, 77]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Add numbers: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1 3 5 7 9 22 44 66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sum of [1, 3, 5, 7, 9, 22, 44, 66] is 157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88154-650C-4BFF-92A4-0E0176BBF940}"/>
              </a:ext>
            </a:extLst>
          </p:cNvPr>
          <p:cNvSpPr txBox="1"/>
          <p:nvPr/>
        </p:nvSpPr>
        <p:spPr>
          <a:xfrm>
            <a:off x="2445235" y="3799293"/>
            <a:ext cx="387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(2):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13663657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3.  turtle </a:t>
            </a:r>
            <a:r>
              <a:rPr lang="ko-KR" altLang="en-US" sz="3200" dirty="0"/>
              <a:t>모듈을 사용하여 도넛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turtle </a:t>
            </a:r>
            <a:r>
              <a:rPr lang="ko-KR" altLang="en-US" sz="1600" dirty="0"/>
              <a:t>모듈 기능을 사용하여 아래 예시와 같이 출력하는 프로그램을 작성하라</a:t>
            </a:r>
            <a:r>
              <a:rPr lang="en-US" altLang="ko-KR" sz="1600" dirty="0"/>
              <a:t>. </a:t>
            </a:r>
            <a:r>
              <a:rPr lang="ko-KR" altLang="en-US" sz="1600" dirty="0"/>
              <a:t>작은 원을 여러 개 반복하여 도넛 모양의 큰 원을 그리는 프로그램으로 작은 원의 반지름</a:t>
            </a:r>
            <a:r>
              <a:rPr lang="en-US" altLang="ko-KR" sz="1600" dirty="0"/>
              <a:t>, </a:t>
            </a:r>
            <a:r>
              <a:rPr lang="ko-KR" altLang="en-US" sz="1600" dirty="0"/>
              <a:t>큰 원을 구성하는 작은 원의 개수 및 반지름 등은 어떤 값이 되어도 상관없으나 전체 화면 영역을 벗어나지 말아야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큰 원 구성에 필요한 만큼만 작은 원이 그려지도록 해야 함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3D68-325F-4D50-9895-DA714E3B6281}"/>
              </a:ext>
            </a:extLst>
          </p:cNvPr>
          <p:cNvSpPr txBox="1"/>
          <p:nvPr/>
        </p:nvSpPr>
        <p:spPr>
          <a:xfrm>
            <a:off x="2327750" y="3343840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7FEBA-3A61-763F-E9ED-A4EDBA2D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90" y="2936436"/>
            <a:ext cx="3813313" cy="30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33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4.  datetime </a:t>
            </a:r>
            <a:r>
              <a:rPr lang="ko-KR" altLang="en-US" sz="3200" dirty="0"/>
              <a:t>모듈을 사용하여 날짜 계산하기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기준 날짜를 입력 받고</a:t>
            </a:r>
            <a:r>
              <a:rPr lang="en-US" altLang="ko-KR" dirty="0"/>
              <a:t>,</a:t>
            </a:r>
            <a:r>
              <a:rPr lang="ko-KR" altLang="en-US" dirty="0"/>
              <a:t> 지나간 날 수를 입력 받아 그 날 수만큼 경과한 후 날짜를 출력하는 프로그램을 작성하라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datetime </a:t>
            </a:r>
            <a:r>
              <a:rPr lang="ko-KR" altLang="en-US" dirty="0"/>
              <a:t>라이브러리를 </a:t>
            </a:r>
            <a:r>
              <a:rPr lang="en-US" altLang="ko-KR" dirty="0"/>
              <a:t>import</a:t>
            </a:r>
            <a:r>
              <a:rPr lang="ko-KR" altLang="en-US" dirty="0"/>
              <a:t>하여 사용 </a:t>
            </a:r>
            <a:r>
              <a:rPr lang="en-US" altLang="ko-KR" dirty="0"/>
              <a:t>(</a:t>
            </a:r>
            <a:r>
              <a:rPr lang="ko-KR" altLang="en-US" dirty="0"/>
              <a:t>인터넷 검색 활용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sz="1400" dirty="0">
                <a:hlinkClick r:id="rId2"/>
              </a:rPr>
              <a:t>https://docs.python.org/3/library/datetime.html?highlight=datetime#module-datetime</a:t>
            </a:r>
            <a:endParaRPr lang="en-US" altLang="ko-KR" sz="1400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datetime</a:t>
            </a:r>
            <a:r>
              <a:rPr lang="ko-KR" altLang="en-US" dirty="0"/>
              <a:t>의 함수 사용 예</a:t>
            </a:r>
            <a:r>
              <a:rPr lang="en-US" altLang="ko-KR" dirty="0"/>
              <a:t>: (</a:t>
            </a:r>
            <a:r>
              <a:rPr lang="en-US" altLang="ko-KR" dirty="0">
                <a:solidFill>
                  <a:srgbClr val="00B050"/>
                </a:solidFill>
              </a:rPr>
              <a:t>import datetime as dt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dt.date</a:t>
            </a:r>
            <a:r>
              <a:rPr lang="en-US" altLang="ko-KR" dirty="0"/>
              <a:t>(</a:t>
            </a:r>
            <a:r>
              <a:rPr lang="en-US" altLang="ko-KR" i="1" dirty="0">
                <a:solidFill>
                  <a:srgbClr val="FF0000"/>
                </a:solidFill>
              </a:rPr>
              <a:t>2022,5,1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2022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날짜 값을 생성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dt.timedalta</a:t>
            </a:r>
            <a:r>
              <a:rPr lang="en-US" altLang="ko-KR" dirty="0"/>
              <a:t>(days=</a:t>
            </a:r>
            <a:r>
              <a:rPr lang="en-US" altLang="ko-KR" i="1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10</a:t>
            </a:r>
            <a:r>
              <a:rPr lang="ko-KR" altLang="en-US" dirty="0">
                <a:sym typeface="Wingdings" panose="05000000000000000000" pitchFamily="2" charset="2"/>
              </a:rPr>
              <a:t>일 경과 일수 값을 생성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en-US" altLang="ko-KR" dirty="0" err="1">
                <a:sym typeface="Wingdings" panose="05000000000000000000" pitchFamily="2" charset="2"/>
              </a:rPr>
              <a:t>newday</a:t>
            </a:r>
            <a:r>
              <a:rPr lang="en-US" altLang="ko-KR" dirty="0">
                <a:sym typeface="Wingdings" panose="05000000000000000000" pitchFamily="2" charset="2"/>
              </a:rPr>
              <a:t> = </a:t>
            </a:r>
            <a:r>
              <a:rPr lang="en-US" altLang="ko-KR" dirty="0" err="1">
                <a:sym typeface="Wingdings" panose="05000000000000000000" pitchFamily="2" charset="2"/>
              </a:rPr>
              <a:t>dt.date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2022,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5,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dt.timedalta</a:t>
            </a:r>
            <a:r>
              <a:rPr lang="en-US" altLang="ko-KR" dirty="0">
                <a:sym typeface="Wingdings" panose="05000000000000000000" pitchFamily="2" charset="2"/>
              </a:rPr>
              <a:t>(days=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100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 2022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월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일부터 </a:t>
            </a:r>
            <a:r>
              <a:rPr lang="en-US" altLang="ko-KR" dirty="0">
                <a:sym typeface="Wingdings" panose="05000000000000000000" pitchFamily="2" charset="2"/>
              </a:rPr>
              <a:t>100</a:t>
            </a:r>
            <a:r>
              <a:rPr lang="ko-KR" altLang="en-US" dirty="0">
                <a:sym typeface="Wingdings" panose="05000000000000000000" pitchFamily="2" charset="2"/>
              </a:rPr>
              <a:t>일 후의 날짜 값을 변수 </a:t>
            </a:r>
            <a:r>
              <a:rPr lang="en-US" altLang="ko-KR" dirty="0" err="1">
                <a:sym typeface="Wingdings" panose="05000000000000000000" pitchFamily="2" charset="2"/>
              </a:rPr>
              <a:t>newday</a:t>
            </a:r>
            <a:r>
              <a:rPr lang="ko-KR" altLang="en-US" dirty="0">
                <a:sym typeface="Wingdings" panose="05000000000000000000" pitchFamily="2" charset="2"/>
              </a:rPr>
              <a:t>에 할당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en-US" altLang="ko-KR" dirty="0" err="1">
                <a:sym typeface="Wingdings" panose="05000000000000000000" pitchFamily="2" charset="2"/>
              </a:rPr>
              <a:t>newday.year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newday.month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newdat.day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변수 </a:t>
            </a:r>
            <a:r>
              <a:rPr lang="en-US" altLang="ko-KR" dirty="0" err="1">
                <a:sym typeface="Wingdings" panose="05000000000000000000" pitchFamily="2" charset="2"/>
              </a:rPr>
              <a:t>newday</a:t>
            </a:r>
            <a:r>
              <a:rPr lang="ko-KR" altLang="en-US" dirty="0">
                <a:sym typeface="Wingdings" panose="05000000000000000000" pitchFamily="2" charset="2"/>
              </a:rPr>
              <a:t>에서 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일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ko-KR" altLang="en-US" dirty="0">
                <a:sym typeface="Wingdings" panose="05000000000000000000" pitchFamily="2" charset="2"/>
              </a:rPr>
              <a:t>값을 추출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177B2-1F3B-313D-03FA-710BC5336C00}"/>
              </a:ext>
            </a:extLst>
          </p:cNvPr>
          <p:cNvSpPr txBox="1"/>
          <p:nvPr/>
        </p:nvSpPr>
        <p:spPr>
          <a:xfrm>
            <a:off x="3143431" y="4946986"/>
            <a:ext cx="5298653" cy="11158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날짜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yyyy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/mm/dd):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2022/05/01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지나간 날수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일부터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후는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5D0C5-0E02-6936-186D-A70810E4FB0C}"/>
              </a:ext>
            </a:extLst>
          </p:cNvPr>
          <p:cNvSpPr txBox="1"/>
          <p:nvPr/>
        </p:nvSpPr>
        <p:spPr>
          <a:xfrm>
            <a:off x="3011764" y="4608431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22006151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5.  </a:t>
            </a:r>
            <a:r>
              <a:rPr lang="ko-KR" altLang="en-US" sz="3200" dirty="0"/>
              <a:t>날씨정보 파일을 읽어서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특정 포맷의 날씨 정보 </a:t>
            </a:r>
            <a:r>
              <a:rPr lang="en-US" altLang="ko-KR" sz="1600" dirty="0"/>
              <a:t>(CSV) </a:t>
            </a:r>
            <a:r>
              <a:rPr lang="ko-KR" altLang="en-US" sz="1600" dirty="0"/>
              <a:t>파일을 읽어 다음과 같은 정보를 출력하는 프로그램 작성</a:t>
            </a:r>
            <a:endParaRPr lang="en-US" altLang="ko-KR" sz="1600" dirty="0"/>
          </a:p>
          <a:p>
            <a:pPr lvl="1"/>
            <a:r>
              <a:rPr lang="ko-KR" altLang="en-US" sz="1400" dirty="0"/>
              <a:t>날씨정보 파일 이름을 입력 받아 </a:t>
            </a:r>
            <a:r>
              <a:rPr lang="en-US" altLang="ko-KR" sz="1400" dirty="0"/>
              <a:t>pandas </a:t>
            </a:r>
            <a:r>
              <a:rPr lang="ko-KR" altLang="en-US" sz="1400" dirty="0"/>
              <a:t>라이브러리의 </a:t>
            </a:r>
            <a:r>
              <a:rPr lang="en-US" altLang="ko-KR" sz="1400" dirty="0" err="1"/>
              <a:t>read_csv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함수를 사용하여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> </a:t>
            </a:r>
            <a:r>
              <a:rPr lang="ko-KR" altLang="en-US" sz="1400" dirty="0"/>
              <a:t>으로 읽어 들인다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날씨정보 </a:t>
            </a:r>
            <a:r>
              <a:rPr lang="en-US" altLang="ko-KR" sz="1400" dirty="0"/>
              <a:t>Sample </a:t>
            </a:r>
            <a:r>
              <a:rPr lang="ko-KR" altLang="en-US" sz="1400" dirty="0"/>
              <a:t>파일 </a:t>
            </a:r>
            <a:r>
              <a:rPr lang="en-US" altLang="ko-KR" sz="1400" dirty="0"/>
              <a:t>("wonjuweather.csv")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과제와 함께 제공 되며 테스트용으로 사용하면 됨</a:t>
            </a:r>
            <a:r>
              <a:rPr lang="en-US" altLang="ko-KR" sz="1400" dirty="0"/>
              <a:t>. Sample</a:t>
            </a:r>
            <a:r>
              <a:rPr lang="ko-KR" altLang="en-US" sz="1400" dirty="0"/>
              <a:t> 파일은 제출하지 않아도 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pandas</a:t>
            </a:r>
            <a:r>
              <a:rPr lang="ko-KR" altLang="en-US" sz="1400" dirty="0"/>
              <a:t>의 함수와 연산을 사용하여 다음 내용을 예시와 같이 출력 한다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200" dirty="0"/>
              <a:t>지역</a:t>
            </a:r>
            <a:r>
              <a:rPr lang="en-US" altLang="ko-KR" sz="1200" dirty="0"/>
              <a:t>/</a:t>
            </a:r>
            <a:r>
              <a:rPr lang="ko-KR" altLang="en-US" sz="1200" dirty="0"/>
              <a:t>관측기간</a:t>
            </a:r>
            <a:r>
              <a:rPr lang="en-US" altLang="ko-KR" sz="1200" dirty="0"/>
              <a:t>: </a:t>
            </a:r>
            <a:r>
              <a:rPr lang="ko-KR" altLang="en-US" sz="1200" dirty="0"/>
              <a:t>지역은 </a:t>
            </a:r>
            <a:r>
              <a:rPr lang="en-US" altLang="ko-KR" sz="1200" dirty="0" err="1"/>
              <a:t>city_name</a:t>
            </a:r>
            <a:r>
              <a:rPr lang="en-US" altLang="ko-KR" sz="1200" dirty="0"/>
              <a:t> </a:t>
            </a:r>
            <a:r>
              <a:rPr lang="ko-KR" altLang="en-US" sz="1200" dirty="0"/>
              <a:t>컬럼의 값</a:t>
            </a:r>
            <a:r>
              <a:rPr lang="en-US" altLang="ko-KR" sz="1200" dirty="0"/>
              <a:t>, </a:t>
            </a:r>
            <a:r>
              <a:rPr lang="ko-KR" altLang="en-US" sz="1200" dirty="0"/>
              <a:t>관측기간은 첫번쨰 열의 </a:t>
            </a:r>
            <a:r>
              <a:rPr lang="en-US" altLang="ko-KR" sz="1200" dirty="0"/>
              <a:t>date</a:t>
            </a:r>
            <a:r>
              <a:rPr lang="ko-KR" altLang="en-US" sz="1200" dirty="0"/>
              <a:t>와 마지막 열의 </a:t>
            </a:r>
            <a:r>
              <a:rPr lang="en-US" altLang="ko-KR" sz="1200" dirty="0"/>
              <a:t>date </a:t>
            </a:r>
            <a:r>
              <a:rPr lang="ko-KR" altLang="en-US" sz="1200" dirty="0"/>
              <a:t>값</a:t>
            </a:r>
            <a:endParaRPr lang="en-US" altLang="ko-KR" sz="1200" dirty="0"/>
          </a:p>
          <a:p>
            <a:pPr lvl="2"/>
            <a:r>
              <a:rPr lang="ko-KR" altLang="en-US" sz="1200" dirty="0"/>
              <a:t>관측기간 전체 평균기온의 평균</a:t>
            </a:r>
            <a:r>
              <a:rPr lang="en-US" altLang="ko-KR" sz="1200" dirty="0"/>
              <a:t>: </a:t>
            </a:r>
            <a:r>
              <a:rPr lang="ko-KR" altLang="en-US" sz="1200" dirty="0"/>
              <a:t>모든 열의 </a:t>
            </a:r>
            <a:r>
              <a:rPr lang="en-US" altLang="ko-KR" sz="1200" dirty="0" err="1"/>
              <a:t>avg_temp</a:t>
            </a:r>
            <a:r>
              <a:rPr lang="en-US" altLang="ko-KR" sz="1200" dirty="0"/>
              <a:t> </a:t>
            </a:r>
            <a:r>
              <a:rPr lang="ko-KR" altLang="en-US" sz="1200" dirty="0"/>
              <a:t>값들의 평균을 소수점 </a:t>
            </a:r>
            <a:r>
              <a:rPr lang="en-US" altLang="ko-KR" sz="1200" dirty="0"/>
              <a:t>1</a:t>
            </a:r>
            <a:r>
              <a:rPr lang="ko-KR" altLang="en-US" sz="1200" dirty="0"/>
              <a:t>자리까지 반올림</a:t>
            </a:r>
            <a:endParaRPr lang="en-US" altLang="ko-KR" sz="1200" dirty="0"/>
          </a:p>
          <a:p>
            <a:pPr lvl="2"/>
            <a:r>
              <a:rPr lang="ko-KR" altLang="en-US" sz="1200" dirty="0"/>
              <a:t>관측기간 전체 최저기온과 날짜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min_temp</a:t>
            </a:r>
            <a:r>
              <a:rPr lang="ko-KR" altLang="en-US" sz="1200" dirty="0"/>
              <a:t>의 값이 가장 작은 열의 </a:t>
            </a:r>
            <a:r>
              <a:rPr lang="en-US" altLang="ko-KR" sz="1200" dirty="0" err="1"/>
              <a:t>min_temp</a:t>
            </a:r>
            <a:r>
              <a:rPr lang="ko-KR" altLang="en-US" sz="1200" dirty="0"/>
              <a:t>와 </a:t>
            </a:r>
            <a:r>
              <a:rPr lang="en-US" altLang="ko-KR" sz="1200" dirty="0"/>
              <a:t>date </a:t>
            </a:r>
            <a:r>
              <a:rPr lang="ko-KR" altLang="en-US" sz="1200" dirty="0"/>
              <a:t>값 </a:t>
            </a:r>
            <a:r>
              <a:rPr lang="en-US" altLang="ko-KR" sz="1200" dirty="0"/>
              <a:t>(2</a:t>
            </a:r>
            <a:r>
              <a:rPr lang="ko-KR" altLang="en-US" sz="1200" dirty="0"/>
              <a:t>개 이상 열이 나올 경우 첫번째 열의 값으로 처리 함</a:t>
            </a:r>
            <a:r>
              <a:rPr lang="en-US" altLang="ko-KR" sz="12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A5E86-B18D-9D55-AAF5-DF6EE6C55EDC}"/>
              </a:ext>
            </a:extLst>
          </p:cNvPr>
          <p:cNvSpPr txBox="1"/>
          <p:nvPr/>
        </p:nvSpPr>
        <p:spPr>
          <a:xfrm>
            <a:off x="1890748" y="4933950"/>
            <a:ext cx="4433058" cy="11343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 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wonjuweather.csv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관측기간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Wonju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1980-01-01 ~ 2022-05-17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관측기간 전체 평균기온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avg_temp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평균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11.6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관측기간 전체 최저기온과 날짜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-27.6 (1981-01-05)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4AA65-98D1-A51E-1358-F574C9F81553}"/>
              </a:ext>
            </a:extLst>
          </p:cNvPr>
          <p:cNvSpPr txBox="1"/>
          <p:nvPr/>
        </p:nvSpPr>
        <p:spPr>
          <a:xfrm>
            <a:off x="1890748" y="4537104"/>
            <a:ext cx="379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D65FA5-444E-3051-A125-0C2E481B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33" y="4438742"/>
            <a:ext cx="3147298" cy="167073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F52CC8-CBAB-223A-46DA-7DFCDB1B45E7}"/>
              </a:ext>
            </a:extLst>
          </p:cNvPr>
          <p:cNvSpPr txBox="1"/>
          <p:nvPr/>
        </p:nvSpPr>
        <p:spPr>
          <a:xfrm>
            <a:off x="6778925" y="4120240"/>
            <a:ext cx="2240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wonjuweather.csv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6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함수를 </a:t>
            </a:r>
            <a:r>
              <a:rPr lang="ko-KR" altLang="en-US" dirty="0">
                <a:solidFill>
                  <a:srgbClr val="FF0000"/>
                </a:solidFill>
              </a:rPr>
              <a:t>실행하려면</a:t>
            </a:r>
            <a:r>
              <a:rPr lang="ko-KR" altLang="en-US" dirty="0"/>
              <a:t> 함수를 </a:t>
            </a:r>
            <a:r>
              <a:rPr lang="ko-KR" altLang="en-US" b="1" dirty="0">
                <a:solidFill>
                  <a:srgbClr val="C00000"/>
                </a:solidFill>
              </a:rPr>
              <a:t>호출</a:t>
            </a:r>
            <a:r>
              <a:rPr lang="en-US" altLang="ko-KR" b="1" dirty="0">
                <a:solidFill>
                  <a:srgbClr val="C00000"/>
                </a:solidFill>
              </a:rPr>
              <a:t>(call)</a:t>
            </a:r>
            <a:r>
              <a:rPr lang="ko-KR" altLang="en-US" dirty="0"/>
              <a:t>하여야 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번 호출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함수를 호출할 때 값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을 지정하여 함수에 전달할 수 있음</a:t>
            </a:r>
            <a:endParaRPr lang="en-US" altLang="ko-KR" dirty="0"/>
          </a:p>
          <a:p>
            <a:pPr lvl="1"/>
            <a:r>
              <a:rPr lang="ko-KR" altLang="en-US" dirty="0"/>
              <a:t>이 값을 인수</a:t>
            </a:r>
            <a:r>
              <a:rPr lang="en-US" altLang="ko-KR" dirty="0"/>
              <a:t>(argument)</a:t>
            </a:r>
            <a:r>
              <a:rPr lang="ko-KR" altLang="en-US" dirty="0" err="1"/>
              <a:t>라고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함수 호출 형식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70C0"/>
                </a:solidFill>
              </a:rPr>
              <a:t>변수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1, 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2, …) </a:t>
            </a:r>
            <a:r>
              <a:rPr lang="en-US" altLang="ko-KR" dirty="0"/>
              <a:t>: </a:t>
            </a:r>
            <a:r>
              <a:rPr lang="ko-KR" altLang="en-US" dirty="0" err="1"/>
              <a:t>입력값</a:t>
            </a:r>
            <a:r>
              <a:rPr lang="en-US" altLang="ko-KR" dirty="0"/>
              <a:t>, </a:t>
            </a:r>
            <a:r>
              <a:rPr lang="ko-KR" altLang="en-US" dirty="0"/>
              <a:t>반환 값 모두 있는 경우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len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"))</a:t>
            </a:r>
          </a:p>
          <a:p>
            <a:pPr lvl="1"/>
            <a:r>
              <a:rPr lang="ko-KR" altLang="en-US" b="1" dirty="0">
                <a:solidFill>
                  <a:srgbClr val="0070C0"/>
                </a:solidFill>
              </a:rPr>
              <a:t>변수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() </a:t>
            </a:r>
            <a:r>
              <a:rPr lang="en-US" altLang="ko-KR" dirty="0"/>
              <a:t>: </a:t>
            </a:r>
            <a:r>
              <a:rPr lang="ko-KR" altLang="en-US" dirty="0" err="1"/>
              <a:t>입력값은</a:t>
            </a:r>
            <a:r>
              <a:rPr lang="ko-KR" altLang="en-US" dirty="0"/>
              <a:t> 없고 </a:t>
            </a:r>
            <a:r>
              <a:rPr lang="ko-KR" altLang="en-US" dirty="0" err="1"/>
              <a:t>반환값만</a:t>
            </a:r>
            <a:r>
              <a:rPr lang="ko-KR" altLang="en-US" dirty="0"/>
              <a:t> 있는 경우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1, 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2, …)</a:t>
            </a:r>
            <a:r>
              <a:rPr lang="en-US" altLang="ko-KR" dirty="0"/>
              <a:t> : </a:t>
            </a:r>
            <a:r>
              <a:rPr lang="ko-KR" altLang="en-US" dirty="0" err="1"/>
              <a:t>입력값만</a:t>
            </a:r>
            <a:r>
              <a:rPr lang="ko-KR" altLang="en-US" dirty="0"/>
              <a:t> 있고 </a:t>
            </a:r>
            <a:r>
              <a:rPr lang="ko-KR" altLang="en-US" dirty="0" err="1"/>
              <a:t>반환값</a:t>
            </a:r>
            <a:r>
              <a:rPr lang="ko-KR" altLang="en-US" dirty="0"/>
              <a:t> 없는 경우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() </a:t>
            </a:r>
            <a:r>
              <a:rPr lang="en-US" altLang="ko-KR" dirty="0"/>
              <a:t>: </a:t>
            </a:r>
            <a:r>
              <a:rPr lang="ko-KR" altLang="en-US" dirty="0" err="1"/>
              <a:t>입력값</a:t>
            </a:r>
            <a:r>
              <a:rPr lang="en-US" altLang="ko-KR" dirty="0"/>
              <a:t>, </a:t>
            </a:r>
            <a:r>
              <a:rPr lang="ko-KR" altLang="en-US" dirty="0" err="1"/>
              <a:t>반환값</a:t>
            </a:r>
            <a:r>
              <a:rPr lang="ko-KR" altLang="en-US" dirty="0"/>
              <a:t> 모두 없는 경우</a:t>
            </a:r>
          </a:p>
        </p:txBody>
      </p:sp>
    </p:spTree>
    <p:extLst>
      <p:ext uri="{BB962C8B-B14F-4D97-AF65-F5344CB8AC3E}">
        <p14:creationId xmlns:p14="http://schemas.microsoft.com/office/powerpoint/2010/main" val="67464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입력 값과 반환 값이 모두 없는 함수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함수 호출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함수의 입력이 없으면 빈 괄호로 둔다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함수의 출력이 없으면 </a:t>
            </a:r>
            <a:r>
              <a:rPr lang="en-US" altLang="ko-KR" dirty="0"/>
              <a:t>return </a:t>
            </a:r>
            <a:r>
              <a:rPr lang="ko-KR" altLang="en-US" dirty="0"/>
              <a:t>구문이 없다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이런 경우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None</a:t>
            </a:r>
            <a:r>
              <a:rPr lang="ko-KR" altLang="en-US" dirty="0"/>
              <a:t>이라는 특별한 값을 반환한다</a:t>
            </a:r>
            <a:r>
              <a:rPr lang="en-US" altLang="ko-KR" dirty="0"/>
              <a:t>.)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35270" y="1772816"/>
            <a:ext cx="1787438" cy="45944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88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함수명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endParaRPr lang="ko-KR" altLang="en-US" sz="2388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6057" y="3577121"/>
            <a:ext cx="3336772" cy="1768265"/>
          </a:xfrm>
          <a:prstGeom prst="rect">
            <a:avLst/>
          </a:prstGeom>
          <a:noFill/>
          <a:ln w="6350">
            <a:solidFill>
              <a:schemeClr val="accent2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</a:rPr>
              <a:t>def  say():      </a:t>
            </a:r>
            <a:r>
              <a:rPr lang="en-US" altLang="ko-KR" sz="1990" b="1" kern="0" dirty="0">
                <a:solidFill>
                  <a:srgbClr val="00B050"/>
                </a:solidFill>
              </a:rPr>
              <a:t># </a:t>
            </a:r>
            <a:r>
              <a:rPr lang="ko-KR" altLang="en-US" sz="1990" b="1" kern="0" dirty="0">
                <a:solidFill>
                  <a:srgbClr val="00B050"/>
                </a:solidFill>
              </a:rPr>
              <a:t>함수 정의</a:t>
            </a:r>
            <a:endParaRPr lang="en-US" altLang="ko-KR" sz="1990" b="1" kern="0" dirty="0">
              <a:solidFill>
                <a:srgbClr val="00B050"/>
              </a:solidFill>
            </a:endParaRPr>
          </a:p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</a:rPr>
              <a:t>     print('Hi')</a:t>
            </a:r>
          </a:p>
          <a:p>
            <a:pPr defTabSz="910011">
              <a:defRPr/>
            </a:pPr>
            <a:endParaRPr lang="en-US" altLang="ko-KR" sz="1990" kern="0" dirty="0">
              <a:solidFill>
                <a:prstClr val="black"/>
              </a:solidFill>
            </a:endParaRPr>
          </a:p>
          <a:p>
            <a:pPr defTabSz="910011">
              <a:defRPr/>
            </a:pPr>
            <a:r>
              <a:rPr lang="en-US" altLang="ko-KR" sz="1990" b="1" dirty="0">
                <a:solidFill>
                  <a:schemeClr val="accent2">
                    <a:lumMod val="50000"/>
                  </a:schemeClr>
                </a:solidFill>
              </a:rPr>
              <a:t>say() </a:t>
            </a:r>
            <a:r>
              <a:rPr lang="en-US" altLang="ko-KR" sz="1990" dirty="0"/>
              <a:t>   </a:t>
            </a:r>
            <a:r>
              <a:rPr lang="en-US" altLang="ko-KR" sz="1990" b="1" dirty="0">
                <a:solidFill>
                  <a:srgbClr val="00B050"/>
                </a:solidFill>
              </a:rPr>
              <a:t># </a:t>
            </a:r>
            <a:r>
              <a:rPr lang="ko-KR" altLang="en-US" sz="1990" b="1" dirty="0">
                <a:solidFill>
                  <a:srgbClr val="00B050"/>
                </a:solidFill>
              </a:rPr>
              <a:t>함수 호출</a:t>
            </a:r>
            <a:endParaRPr lang="en-US" altLang="ko-KR" sz="1990" b="1" dirty="0">
              <a:solidFill>
                <a:srgbClr val="00B050"/>
              </a:solidFill>
            </a:endParaRPr>
          </a:p>
          <a:p>
            <a:pPr defTabSz="910011">
              <a:defRPr/>
            </a:pPr>
            <a:r>
              <a:rPr lang="en-US" altLang="ko-KR" sz="1990" b="1" dirty="0">
                <a:solidFill>
                  <a:schemeClr val="accent2">
                    <a:lumMod val="50000"/>
                  </a:schemeClr>
                </a:solidFill>
              </a:rPr>
              <a:t>say()</a:t>
            </a:r>
          </a:p>
          <a:p>
            <a:pPr defTabSz="910011">
              <a:defRPr/>
            </a:pPr>
            <a:endParaRPr lang="en-US" altLang="ko-KR" sz="1990" b="1" dirty="0">
              <a:solidFill>
                <a:srgbClr val="00B05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81356" y="5478523"/>
            <a:ext cx="2086812" cy="710598"/>
            <a:chOff x="795580" y="5142287"/>
            <a:chExt cx="2096914" cy="714038"/>
          </a:xfrm>
        </p:grpSpPr>
        <p:sp>
          <p:nvSpPr>
            <p:cNvPr id="52" name="TextBox 51"/>
            <p:cNvSpPr txBox="1"/>
            <p:nvPr/>
          </p:nvSpPr>
          <p:spPr>
            <a:xfrm>
              <a:off x="795580" y="5142287"/>
              <a:ext cx="715971" cy="714038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sz="1990" dirty="0">
                  <a:latin typeface="+mj-ea"/>
                  <a:ea typeface="+mj-ea"/>
                </a:rPr>
                <a:t>Hi</a:t>
              </a:r>
            </a:p>
            <a:p>
              <a:r>
                <a:rPr lang="en-US" altLang="ko-KR" sz="1990" dirty="0">
                  <a:latin typeface="+mj-ea"/>
                  <a:ea typeface="+mj-ea"/>
                  <a:cs typeface="Arial" panose="020B0604020202020204" pitchFamily="34" charset="0"/>
                </a:rPr>
                <a:t>Hi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52334" y="538614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dirty="0">
                  <a:solidFill>
                    <a:srgbClr val="7030A0"/>
                  </a:solidFill>
                </a:rPr>
                <a:t>실행 결과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56978" y="3341273"/>
            <a:ext cx="3270626" cy="2876635"/>
            <a:chOff x="4887035" y="2909160"/>
            <a:chExt cx="3692181" cy="3150267"/>
          </a:xfrm>
        </p:grpSpPr>
        <p:grpSp>
          <p:nvGrpSpPr>
            <p:cNvPr id="12" name="그룹 11"/>
            <p:cNvGrpSpPr/>
            <p:nvPr/>
          </p:nvGrpSpPr>
          <p:grpSpPr>
            <a:xfrm>
              <a:off x="6295472" y="3507625"/>
              <a:ext cx="2283744" cy="1820311"/>
              <a:chOff x="6122099" y="4155665"/>
              <a:chExt cx="2283744" cy="1820311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6122099" y="4325637"/>
                <a:ext cx="2283744" cy="1473392"/>
                <a:chOff x="6122099" y="4325637"/>
                <a:chExt cx="2283744" cy="1473392"/>
              </a:xfrm>
            </p:grpSpPr>
            <p:grpSp>
              <p:nvGrpSpPr>
                <p:cNvPr id="25" name="그룹 24"/>
                <p:cNvGrpSpPr/>
                <p:nvPr/>
              </p:nvGrpSpPr>
              <p:grpSpPr>
                <a:xfrm>
                  <a:off x="6122099" y="4325637"/>
                  <a:ext cx="2283744" cy="1473392"/>
                  <a:chOff x="6122099" y="4326065"/>
                  <a:chExt cx="2283744" cy="1768711"/>
                </a:xfrm>
              </p:grpSpPr>
              <p:sp>
                <p:nvSpPr>
                  <p:cNvPr id="27" name="직사각형 26"/>
                  <p:cNvSpPr/>
                  <p:nvPr/>
                </p:nvSpPr>
                <p:spPr>
                  <a:xfrm>
                    <a:off x="6237185" y="4734144"/>
                    <a:ext cx="2120426" cy="94510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92"/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6472470" y="4561748"/>
                    <a:ext cx="402649" cy="295248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92"/>
                  </a:p>
                </p:txBody>
              </p:sp>
              <p:cxnSp>
                <p:nvCxnSpPr>
                  <p:cNvPr id="30" name="직선 연결선 29"/>
                  <p:cNvCxnSpPr/>
                  <p:nvPr/>
                </p:nvCxnSpPr>
                <p:spPr>
                  <a:xfrm>
                    <a:off x="6122099" y="4369995"/>
                    <a:ext cx="340614" cy="376439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/>
                  <p:cNvCxnSpPr/>
                  <p:nvPr/>
                </p:nvCxnSpPr>
                <p:spPr>
                  <a:xfrm flipH="1">
                    <a:off x="6884876" y="4326065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7560596" y="5571180"/>
                    <a:ext cx="490898" cy="319827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92"/>
                  </a:p>
                </p:txBody>
              </p:sp>
              <p:cxnSp>
                <p:nvCxnSpPr>
                  <p:cNvPr id="33" name="직선 연결선 32"/>
                  <p:cNvCxnSpPr/>
                  <p:nvPr/>
                </p:nvCxnSpPr>
                <p:spPr>
                  <a:xfrm>
                    <a:off x="8065229" y="5661818"/>
                    <a:ext cx="340614" cy="37644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/>
                  <p:cNvCxnSpPr/>
                  <p:nvPr/>
                </p:nvCxnSpPr>
                <p:spPr>
                  <a:xfrm flipH="1">
                    <a:off x="7356956" y="5679249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6684940" y="4840434"/>
                  <a:ext cx="998336" cy="436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99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함수</a:t>
                  </a:r>
                </a:p>
              </p:txBody>
            </p:sp>
          </p:grpSp>
          <p:cxnSp>
            <p:nvCxnSpPr>
              <p:cNvPr id="23" name="직선 화살표 연결선 22"/>
              <p:cNvCxnSpPr>
                <a:endCxn id="29" idx="0"/>
              </p:cNvCxnSpPr>
              <p:nvPr/>
            </p:nvCxnSpPr>
            <p:spPr>
              <a:xfrm>
                <a:off x="6671129" y="4155665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7809516" y="5609673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4887035" y="3163980"/>
              <a:ext cx="1993631" cy="2116267"/>
              <a:chOff x="3910209" y="3725846"/>
              <a:chExt cx="2541552" cy="2116267"/>
            </a:xfrm>
          </p:grpSpPr>
          <p:sp>
            <p:nvSpPr>
              <p:cNvPr id="17" name="대각선 방향의 모서리가 둥근 사각형 16"/>
              <p:cNvSpPr/>
              <p:nvPr/>
            </p:nvSpPr>
            <p:spPr>
              <a:xfrm>
                <a:off x="3910209" y="5039884"/>
                <a:ext cx="1559391" cy="802229"/>
              </a:xfrm>
              <a:prstGeom prst="round2Diag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990" dirty="0" err="1">
                    <a:solidFill>
                      <a:schemeClr val="tx1"/>
                    </a:solidFill>
                  </a:rPr>
                  <a:t>호출자</a:t>
                </a:r>
                <a:endParaRPr lang="en-US" altLang="ko-KR" sz="199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</a:rPr>
                  <a:t>say()</a:t>
                </a:r>
                <a:endParaRPr lang="ko-KR" altLang="en-US" sz="199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4478028" y="3725846"/>
                <a:ext cx="1973733" cy="1044578"/>
                <a:chOff x="4290544" y="3709176"/>
                <a:chExt cx="1691109" cy="1044578"/>
              </a:xfrm>
            </p:grpSpPr>
            <p:sp>
              <p:nvSpPr>
                <p:cNvPr id="20" name="U자형 화살표 19"/>
                <p:cNvSpPr/>
                <p:nvPr/>
              </p:nvSpPr>
              <p:spPr>
                <a:xfrm>
                  <a:off x="4290544" y="3709176"/>
                  <a:ext cx="1691109" cy="360315"/>
                </a:xfrm>
                <a:prstGeom prst="uturnArrow">
                  <a:avLst>
                    <a:gd name="adj1" fmla="val 27169"/>
                    <a:gd name="adj2" fmla="val 25000"/>
                    <a:gd name="adj3" fmla="val 25000"/>
                    <a:gd name="adj4" fmla="val 43750"/>
                    <a:gd name="adj5" fmla="val 75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92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직선 연결선 20"/>
                <p:cNvCxnSpPr/>
                <p:nvPr/>
              </p:nvCxnSpPr>
              <p:spPr>
                <a:xfrm>
                  <a:off x="4331435" y="3883903"/>
                  <a:ext cx="0" cy="869851"/>
                </a:xfrm>
                <a:prstGeom prst="line">
                  <a:avLst/>
                </a:prstGeom>
                <a:ln w="82550">
                  <a:solidFill>
                    <a:schemeClr val="accent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U자형 화살표 13"/>
            <p:cNvSpPr/>
            <p:nvPr/>
          </p:nvSpPr>
          <p:spPr>
            <a:xfrm rot="10800000">
              <a:off x="5432688" y="5442908"/>
              <a:ext cx="2311437" cy="419992"/>
            </a:xfrm>
            <a:prstGeom prst="uturnArrow">
              <a:avLst>
                <a:gd name="adj1" fmla="val 27169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92">
                <a:solidFill>
                  <a:schemeClr val="tx1"/>
                </a:solidFill>
              </a:endParaRPr>
            </a:p>
          </p:txBody>
        </p:sp>
        <p:sp>
          <p:nvSpPr>
            <p:cNvPr id="16" name="육각형 15"/>
            <p:cNvSpPr/>
            <p:nvPr/>
          </p:nvSpPr>
          <p:spPr>
            <a:xfrm>
              <a:off x="5153317" y="2909160"/>
              <a:ext cx="1691185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91" dirty="0">
                  <a:solidFill>
                    <a:srgbClr val="C00000"/>
                  </a:solidFill>
                  <a:latin typeface="+mj-ea"/>
                  <a:ea typeface="+mj-ea"/>
                </a:rPr>
                <a:t>인수 </a:t>
              </a:r>
              <a:r>
                <a:rPr lang="en-US" altLang="ko-KR" sz="1990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ko-KR" altLang="en-US" sz="199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육각형 34"/>
            <p:cNvSpPr/>
            <p:nvPr/>
          </p:nvSpPr>
          <p:spPr>
            <a:xfrm>
              <a:off x="5628659" y="5525655"/>
              <a:ext cx="1830406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91" dirty="0">
                  <a:solidFill>
                    <a:srgbClr val="C00000"/>
                  </a:solidFill>
                  <a:latin typeface="+mj-ea"/>
                  <a:ea typeface="+mj-ea"/>
                </a:rPr>
                <a:t>반환 값 </a:t>
              </a:r>
              <a:r>
                <a:rPr lang="en-US" altLang="ko-KR" sz="1990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ko-KR" altLang="en-US" sz="199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40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입력값이 없는 함수 호출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함수가 값을 반환하면 함수호출이 반환 값으로 대체된다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226461" y="1786201"/>
            <a:ext cx="4938051" cy="45944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88" b="1" dirty="0">
                <a:solidFill>
                  <a:schemeClr val="accent2">
                    <a:lumMod val="50000"/>
                  </a:schemeClr>
                </a:solidFill>
              </a:rPr>
              <a:t>반환 값을 받을 변수 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2388" b="1" dirty="0" err="1">
                <a:solidFill>
                  <a:schemeClr val="accent2">
                    <a:lumMod val="50000"/>
                  </a:schemeClr>
                </a:solidFill>
              </a:rPr>
              <a:t>함수명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endParaRPr lang="ko-KR" altLang="en-US" sz="2388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5370548" y="2999468"/>
            <a:ext cx="3358903" cy="2865847"/>
            <a:chOff x="4887035" y="2896209"/>
            <a:chExt cx="3692181" cy="3091777"/>
          </a:xfrm>
        </p:grpSpPr>
        <p:grpSp>
          <p:nvGrpSpPr>
            <p:cNvPr id="69" name="그룹 68"/>
            <p:cNvGrpSpPr/>
            <p:nvPr/>
          </p:nvGrpSpPr>
          <p:grpSpPr>
            <a:xfrm>
              <a:off x="6295472" y="3507625"/>
              <a:ext cx="2283744" cy="1820311"/>
              <a:chOff x="6122099" y="4155665"/>
              <a:chExt cx="2283744" cy="1820311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6122099" y="4325637"/>
                <a:ext cx="2283744" cy="1473392"/>
                <a:chOff x="6122099" y="4325637"/>
                <a:chExt cx="2283744" cy="1473392"/>
              </a:xfrm>
            </p:grpSpPr>
            <p:grpSp>
              <p:nvGrpSpPr>
                <p:cNvPr id="81" name="그룹 80"/>
                <p:cNvGrpSpPr/>
                <p:nvPr/>
              </p:nvGrpSpPr>
              <p:grpSpPr>
                <a:xfrm>
                  <a:off x="6122099" y="4325637"/>
                  <a:ext cx="2283744" cy="1473392"/>
                  <a:chOff x="6122099" y="4326065"/>
                  <a:chExt cx="2283744" cy="1768711"/>
                </a:xfrm>
              </p:grpSpPr>
              <p:sp>
                <p:nvSpPr>
                  <p:cNvPr id="83" name="직사각형 82"/>
                  <p:cNvSpPr/>
                  <p:nvPr/>
                </p:nvSpPr>
                <p:spPr>
                  <a:xfrm>
                    <a:off x="6237185" y="4734144"/>
                    <a:ext cx="2120426" cy="94510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1"/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6472470" y="4561748"/>
                    <a:ext cx="402649" cy="2952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1"/>
                  </a:p>
                </p:txBody>
              </p:sp>
              <p:cxnSp>
                <p:nvCxnSpPr>
                  <p:cNvPr id="85" name="직선 연결선 84"/>
                  <p:cNvCxnSpPr/>
                  <p:nvPr/>
                </p:nvCxnSpPr>
                <p:spPr>
                  <a:xfrm>
                    <a:off x="6122099" y="4369995"/>
                    <a:ext cx="340614" cy="376439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/>
                  <p:cNvCxnSpPr/>
                  <p:nvPr/>
                </p:nvCxnSpPr>
                <p:spPr>
                  <a:xfrm flipH="1">
                    <a:off x="6884876" y="4326065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7560596" y="5571180"/>
                    <a:ext cx="490898" cy="3198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1"/>
                  </a:p>
                </p:txBody>
              </p:sp>
              <p:cxnSp>
                <p:nvCxnSpPr>
                  <p:cNvPr id="88" name="직선 연결선 87"/>
                  <p:cNvCxnSpPr/>
                  <p:nvPr/>
                </p:nvCxnSpPr>
                <p:spPr>
                  <a:xfrm>
                    <a:off x="8065229" y="5661818"/>
                    <a:ext cx="340614" cy="37644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/>
                  <p:cNvCxnSpPr/>
                  <p:nvPr/>
                </p:nvCxnSpPr>
                <p:spPr>
                  <a:xfrm flipH="1">
                    <a:off x="7356956" y="5679249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TextBox 81"/>
                <p:cNvSpPr txBox="1"/>
                <p:nvPr/>
              </p:nvSpPr>
              <p:spPr>
                <a:xfrm>
                  <a:off x="6684940" y="4840434"/>
                  <a:ext cx="998336" cy="495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88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함수</a:t>
                  </a:r>
                </a:p>
              </p:txBody>
            </p:sp>
          </p:grpSp>
          <p:cxnSp>
            <p:nvCxnSpPr>
              <p:cNvPr id="79" name="직선 화살표 연결선 78"/>
              <p:cNvCxnSpPr>
                <a:endCxn id="84" idx="0"/>
              </p:cNvCxnSpPr>
              <p:nvPr/>
            </p:nvCxnSpPr>
            <p:spPr>
              <a:xfrm>
                <a:off x="6671129" y="4155665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>
                <a:off x="7809516" y="5609673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4887035" y="3163980"/>
              <a:ext cx="1993631" cy="2116267"/>
              <a:chOff x="3910209" y="3725846"/>
              <a:chExt cx="2541552" cy="2116267"/>
            </a:xfrm>
          </p:grpSpPr>
          <p:sp>
            <p:nvSpPr>
              <p:cNvPr id="74" name="대각선 방향의 모서리가 둥근 사각형 73"/>
              <p:cNvSpPr/>
              <p:nvPr/>
            </p:nvSpPr>
            <p:spPr>
              <a:xfrm>
                <a:off x="3910209" y="5039884"/>
                <a:ext cx="1559391" cy="802229"/>
              </a:xfrm>
              <a:prstGeom prst="round2Diag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189" dirty="0" err="1">
                    <a:solidFill>
                      <a:schemeClr val="tx1"/>
                    </a:solidFill>
                  </a:rPr>
                  <a:t>호출자</a:t>
                </a:r>
                <a:endParaRPr lang="en-US" altLang="ko-KR" sz="2189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2189" dirty="0">
                    <a:solidFill>
                      <a:schemeClr val="tx1"/>
                    </a:solidFill>
                  </a:rPr>
                  <a:t>say()</a:t>
                </a:r>
                <a:endParaRPr lang="ko-KR" altLang="en-US" sz="2189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5" name="그룹 74"/>
              <p:cNvGrpSpPr/>
              <p:nvPr/>
            </p:nvGrpSpPr>
            <p:grpSpPr>
              <a:xfrm>
                <a:off x="4478028" y="3725846"/>
                <a:ext cx="1973733" cy="1044578"/>
                <a:chOff x="4290544" y="3709176"/>
                <a:chExt cx="1691109" cy="1044578"/>
              </a:xfrm>
            </p:grpSpPr>
            <p:sp>
              <p:nvSpPr>
                <p:cNvPr id="76" name="U자형 화살표 75"/>
                <p:cNvSpPr/>
                <p:nvPr/>
              </p:nvSpPr>
              <p:spPr>
                <a:xfrm>
                  <a:off x="4290544" y="3709176"/>
                  <a:ext cx="1691109" cy="360315"/>
                </a:xfrm>
                <a:prstGeom prst="uturnArrow">
                  <a:avLst>
                    <a:gd name="adj1" fmla="val 27169"/>
                    <a:gd name="adj2" fmla="val 25000"/>
                    <a:gd name="adj3" fmla="val 25000"/>
                    <a:gd name="adj4" fmla="val 43750"/>
                    <a:gd name="adj5" fmla="val 75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직선 연결선 76"/>
                <p:cNvCxnSpPr/>
                <p:nvPr/>
              </p:nvCxnSpPr>
              <p:spPr>
                <a:xfrm>
                  <a:off x="4331435" y="3883903"/>
                  <a:ext cx="0" cy="869851"/>
                </a:xfrm>
                <a:prstGeom prst="line">
                  <a:avLst/>
                </a:prstGeom>
                <a:ln w="82550">
                  <a:solidFill>
                    <a:schemeClr val="accent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U자형 화살표 70"/>
            <p:cNvSpPr/>
            <p:nvPr/>
          </p:nvSpPr>
          <p:spPr>
            <a:xfrm rot="10800000">
              <a:off x="5432688" y="5442908"/>
              <a:ext cx="2311437" cy="419992"/>
            </a:xfrm>
            <a:prstGeom prst="uturnArrow">
              <a:avLst>
                <a:gd name="adj1" fmla="val 27169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>
                <a:solidFill>
                  <a:schemeClr val="tx1"/>
                </a:solidFill>
              </a:endParaRPr>
            </a:p>
          </p:txBody>
        </p:sp>
        <p:sp>
          <p:nvSpPr>
            <p:cNvPr id="72" name="육각형 71"/>
            <p:cNvSpPr/>
            <p:nvPr/>
          </p:nvSpPr>
          <p:spPr>
            <a:xfrm>
              <a:off x="5123596" y="2896209"/>
              <a:ext cx="1691185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90" dirty="0">
                  <a:solidFill>
                    <a:srgbClr val="C00000"/>
                  </a:solidFill>
                  <a:latin typeface="+mj-ea"/>
                  <a:ea typeface="+mj-ea"/>
                </a:rPr>
                <a:t>인수 </a:t>
              </a:r>
              <a:r>
                <a:rPr lang="en-US" altLang="ko-KR" sz="2388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ko-KR" altLang="en-US" sz="2388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육각형 72"/>
            <p:cNvSpPr/>
            <p:nvPr/>
          </p:nvSpPr>
          <p:spPr>
            <a:xfrm>
              <a:off x="5432687" y="5454214"/>
              <a:ext cx="2550202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90" dirty="0">
                  <a:solidFill>
                    <a:srgbClr val="C00000"/>
                  </a:solidFill>
                  <a:latin typeface="+mj-ea"/>
                  <a:ea typeface="+mj-ea"/>
                </a:rPr>
                <a:t>반환 값 </a:t>
              </a:r>
              <a:r>
                <a:rPr lang="en-US" altLang="ko-KR" sz="1990" dirty="0">
                  <a:solidFill>
                    <a:srgbClr val="C00000"/>
                  </a:solidFill>
                  <a:latin typeface="+mj-ea"/>
                  <a:ea typeface="+mj-ea"/>
                </a:rPr>
                <a:t>‘</a:t>
              </a:r>
              <a:r>
                <a:rPr lang="en-US" altLang="ko-KR" sz="2388" dirty="0">
                  <a:solidFill>
                    <a:srgbClr val="C00000"/>
                  </a:solidFill>
                  <a:latin typeface="+mj-ea"/>
                  <a:ea typeface="+mj-ea"/>
                </a:rPr>
                <a:t>Hi’</a:t>
              </a:r>
              <a:endParaRPr lang="ko-KR" altLang="en-US" sz="2388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61132" y="3327402"/>
            <a:ext cx="3336410" cy="2191016"/>
            <a:chOff x="601628" y="3104562"/>
            <a:chExt cx="3352562" cy="2201623"/>
          </a:xfrm>
        </p:grpSpPr>
        <p:grpSp>
          <p:nvGrpSpPr>
            <p:cNvPr id="6" name="그룹 5"/>
            <p:cNvGrpSpPr/>
            <p:nvPr/>
          </p:nvGrpSpPr>
          <p:grpSpPr>
            <a:xfrm>
              <a:off x="601628" y="3104562"/>
              <a:ext cx="2153313" cy="2201623"/>
              <a:chOff x="709634" y="3197380"/>
              <a:chExt cx="2153313" cy="22016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09634" y="3197380"/>
                <a:ext cx="1728032" cy="1611875"/>
              </a:xfrm>
              <a:prstGeom prst="rect">
                <a:avLst/>
              </a:prstGeom>
              <a:noFill/>
              <a:ln w="6350">
                <a:solidFill>
                  <a:schemeClr val="accent2">
                    <a:lumMod val="50000"/>
                  </a:schemeClr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>
                    <a:latin typeface="Arial" panose="020B0604020202020204" pitchFamily="34" charset="0"/>
                    <a:ea typeface="굴림" panose="020B0600000101010101" pitchFamily="50" charset="-127"/>
                    <a:cs typeface="Arial" panose="020B0604020202020204" pitchFamily="34" charset="0"/>
                  </a:defRPr>
                </a:lvl1pPr>
              </a:lstStyle>
              <a:p>
                <a:pPr defTabSz="910011">
                  <a:defRPr/>
                </a:pPr>
                <a:r>
                  <a:rPr lang="en-US" altLang="ko-KR" sz="1990" kern="0" dirty="0">
                    <a:solidFill>
                      <a:prstClr val="black"/>
                    </a:solidFill>
                  </a:rPr>
                  <a:t>def say(): </a:t>
                </a:r>
              </a:p>
              <a:p>
                <a:pPr defTabSz="910011">
                  <a:defRPr/>
                </a:pPr>
                <a:r>
                  <a:rPr lang="en-US" altLang="ko-KR" sz="1990" kern="0" dirty="0">
                    <a:solidFill>
                      <a:prstClr val="black"/>
                    </a:solidFill>
                  </a:rPr>
                  <a:t>     return 'Hi' </a:t>
                </a:r>
              </a:p>
              <a:p>
                <a:pPr defTabSz="910011">
                  <a:defRPr/>
                </a:pPr>
                <a:endParaRPr lang="en-US" altLang="ko-KR" sz="1990" kern="0" dirty="0">
                  <a:solidFill>
                    <a:prstClr val="black"/>
                  </a:solidFill>
                </a:endParaRPr>
              </a:p>
              <a:p>
                <a:pPr defTabSz="910011">
                  <a:defRPr/>
                </a:pPr>
                <a:r>
                  <a:rPr lang="en-US" altLang="ko-KR" sz="1990" b="1" dirty="0">
                    <a:solidFill>
                      <a:schemeClr val="accent2">
                        <a:lumMod val="50000"/>
                      </a:schemeClr>
                    </a:solidFill>
                  </a:rPr>
                  <a:t>a = say() </a:t>
                </a:r>
              </a:p>
              <a:p>
                <a:pPr defTabSz="910011">
                  <a:defRPr/>
                </a:pPr>
                <a:r>
                  <a:rPr lang="en-US" altLang="ko-KR" sz="1990" dirty="0"/>
                  <a:t>print(a)    </a:t>
                </a:r>
                <a:r>
                  <a:rPr lang="en-US" altLang="ko-KR" sz="1990" dirty="0">
                    <a:solidFill>
                      <a:srgbClr val="00B050"/>
                    </a:solidFill>
                  </a:rPr>
                  <a:t># Hi</a:t>
                </a:r>
                <a:endParaRPr lang="en-US" altLang="ko-KR" sz="2388" kern="0" dirty="0">
                  <a:solidFill>
                    <a:srgbClr val="00B050"/>
                  </a:solidFill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709634" y="4915388"/>
                <a:ext cx="2153313" cy="483615"/>
                <a:chOff x="836586" y="5135671"/>
                <a:chExt cx="2153313" cy="483615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836586" y="5135671"/>
                  <a:ext cx="733228" cy="475396"/>
                </a:xfrm>
                <a:prstGeom prst="flowChartAlternateProcess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>
                    <a:defRPr>
                      <a:latin typeface="Century Schoolbook" panose="02040604050505020304" pitchFamily="18" charset="0"/>
                      <a:ea typeface="굴림" panose="020B0600000101010101" pitchFamily="50" charset="-127"/>
                      <a:cs typeface="Consolas" panose="020B0609020204030204" pitchFamily="49" charset="0"/>
                    </a:defRPr>
                  </a:lvl1pPr>
                </a:lstStyle>
                <a:p>
                  <a:r>
                    <a:rPr lang="en-US" altLang="ko-KR" sz="1990" dirty="0"/>
                    <a:t>Hi</a:t>
                  </a:r>
                  <a:endParaRPr lang="en-US" altLang="ko-KR" sz="199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549739" y="5219176"/>
                  <a:ext cx="1440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990" dirty="0">
                      <a:solidFill>
                        <a:srgbClr val="7030A0"/>
                      </a:solidFill>
                    </a:rPr>
                    <a:t>실행 결과</a:t>
                  </a:r>
                </a:p>
              </p:txBody>
            </p:sp>
          </p:grpSp>
        </p:grpSp>
        <p:sp>
          <p:nvSpPr>
            <p:cNvPr id="34" name="구름 모양 설명선 33"/>
            <p:cNvSpPr/>
            <p:nvPr/>
          </p:nvSpPr>
          <p:spPr>
            <a:xfrm rot="20955611">
              <a:off x="2217561" y="3582076"/>
              <a:ext cx="1736629" cy="587953"/>
            </a:xfrm>
            <a:prstGeom prst="cloudCallout">
              <a:avLst>
                <a:gd name="adj1" fmla="val -71967"/>
                <a:gd name="adj2" fmla="val 17352"/>
              </a:avLst>
            </a:prstGeom>
            <a:noFill/>
            <a:ln>
              <a:solidFill>
                <a:srgbClr val="A479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88" dirty="0">
                  <a:solidFill>
                    <a:srgbClr val="C00000"/>
                  </a:solidFill>
                </a:rPr>
                <a:t>a= ‘Hi’</a:t>
              </a:r>
              <a:endParaRPr lang="ko-KR" altLang="en-US" sz="2388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3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반환 값이 없는 함수 호출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14088" y="3221164"/>
            <a:ext cx="5146551" cy="1876378"/>
            <a:chOff x="433619" y="4616070"/>
            <a:chExt cx="5171466" cy="1885462"/>
          </a:xfrm>
        </p:grpSpPr>
        <p:sp>
          <p:nvSpPr>
            <p:cNvPr id="16" name="TextBox 15"/>
            <p:cNvSpPr txBox="1"/>
            <p:nvPr/>
          </p:nvSpPr>
          <p:spPr>
            <a:xfrm>
              <a:off x="433619" y="4616070"/>
              <a:ext cx="5171466" cy="1331298"/>
            </a:xfrm>
            <a:prstGeom prst="rect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1pPr>
            </a:lstStyle>
            <a:p>
              <a:pPr defTabSz="910011"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</a:rPr>
                <a:t>def  sum(a, b): </a:t>
              </a:r>
            </a:p>
            <a:p>
              <a:pPr defTabSz="910011"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</a:rPr>
                <a:t>     print("%d, %d</a:t>
              </a:r>
              <a:r>
                <a:rPr lang="ko-KR" altLang="en-US" sz="1990" kern="0" dirty="0">
                  <a:solidFill>
                    <a:prstClr val="black"/>
                  </a:solidFill>
                </a:rPr>
                <a:t>의 합은 </a:t>
              </a:r>
              <a:r>
                <a:rPr lang="en-US" altLang="ko-KR" sz="1990" kern="0" dirty="0">
                  <a:solidFill>
                    <a:prstClr val="black"/>
                  </a:solidFill>
                </a:rPr>
                <a:t>%d" % (a, b, </a:t>
              </a:r>
              <a:r>
                <a:rPr lang="en-US" altLang="ko-KR" sz="1990" kern="0" dirty="0" err="1">
                  <a:solidFill>
                    <a:prstClr val="black"/>
                  </a:solidFill>
                </a:rPr>
                <a:t>a+b</a:t>
              </a:r>
              <a:r>
                <a:rPr lang="en-US" altLang="ko-KR" sz="1990" kern="0" dirty="0">
                  <a:solidFill>
                    <a:prstClr val="black"/>
                  </a:solidFill>
                </a:rPr>
                <a:t>))</a:t>
              </a:r>
            </a:p>
            <a:p>
              <a:pPr defTabSz="910011">
                <a:defRPr/>
              </a:pPr>
              <a:endParaRPr lang="en-US" altLang="ko-KR" sz="1990" kern="0" dirty="0">
                <a:solidFill>
                  <a:prstClr val="black"/>
                </a:solidFill>
              </a:endParaRPr>
            </a:p>
            <a:p>
              <a:pPr defTabSz="910011">
                <a:defRPr/>
              </a:pPr>
              <a:r>
                <a:rPr lang="en-US" altLang="ko-KR" sz="1990" b="1" dirty="0">
                  <a:solidFill>
                    <a:schemeClr val="accent2">
                      <a:lumMod val="50000"/>
                    </a:schemeClr>
                  </a:solidFill>
                </a:rPr>
                <a:t>sum(3, 4)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0874" y="6026136"/>
              <a:ext cx="1875966" cy="475396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sz="1990" dirty="0"/>
                <a:t>3, 4</a:t>
              </a:r>
              <a:r>
                <a:rPr lang="ko-KR" altLang="en-US" sz="1990" dirty="0"/>
                <a:t>의 합은 </a:t>
              </a:r>
              <a:r>
                <a:rPr lang="en-US" altLang="ko-KR" sz="1990" dirty="0"/>
                <a:t>7</a:t>
              </a:r>
              <a:endParaRPr lang="en-US" altLang="ko-KR" sz="199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07588" y="1865892"/>
            <a:ext cx="4434030" cy="45944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88" b="1" dirty="0" err="1">
                <a:solidFill>
                  <a:schemeClr val="accent2">
                    <a:lumMod val="50000"/>
                  </a:schemeClr>
                </a:solidFill>
              </a:rPr>
              <a:t>함수명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</a:rPr>
              <a:t>( </a:t>
            </a:r>
            <a:r>
              <a:rPr lang="ko-KR" altLang="en-US" sz="2388" b="1" dirty="0">
                <a:solidFill>
                  <a:schemeClr val="accent2">
                    <a:lumMod val="50000"/>
                  </a:schemeClr>
                </a:solidFill>
              </a:rPr>
              <a:t>인수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</a:rPr>
              <a:t>1, </a:t>
            </a:r>
            <a:r>
              <a:rPr lang="ko-KR" altLang="en-US" sz="2388" b="1" dirty="0">
                <a:solidFill>
                  <a:schemeClr val="accent2">
                    <a:lumMod val="50000"/>
                  </a:schemeClr>
                </a:solidFill>
              </a:rPr>
              <a:t>인수</a:t>
            </a:r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</a:rPr>
              <a:t>2, ...)</a:t>
            </a:r>
            <a:endParaRPr lang="ko-KR" altLang="en-US" sz="2388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71245" y="3631708"/>
            <a:ext cx="3160530" cy="2458564"/>
            <a:chOff x="4712066" y="3530271"/>
            <a:chExt cx="3840717" cy="3117662"/>
          </a:xfrm>
        </p:grpSpPr>
        <p:grpSp>
          <p:nvGrpSpPr>
            <p:cNvPr id="30" name="그룹 29"/>
            <p:cNvGrpSpPr/>
            <p:nvPr/>
          </p:nvGrpSpPr>
          <p:grpSpPr>
            <a:xfrm>
              <a:off x="4712066" y="3530271"/>
              <a:ext cx="3840717" cy="3117662"/>
              <a:chOff x="4738499" y="2884648"/>
              <a:chExt cx="3840717" cy="3117662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6295472" y="3474834"/>
                <a:ext cx="2283744" cy="1853102"/>
                <a:chOff x="6122099" y="4122874"/>
                <a:chExt cx="2283744" cy="185310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6122099" y="4316104"/>
                  <a:ext cx="2283744" cy="1482924"/>
                  <a:chOff x="6122099" y="4316104"/>
                  <a:chExt cx="2283744" cy="1482924"/>
                </a:xfrm>
              </p:grpSpPr>
              <p:grpSp>
                <p:nvGrpSpPr>
                  <p:cNvPr id="52" name="그룹 51"/>
                  <p:cNvGrpSpPr/>
                  <p:nvPr/>
                </p:nvGrpSpPr>
                <p:grpSpPr>
                  <a:xfrm>
                    <a:off x="6122099" y="4316104"/>
                    <a:ext cx="2283744" cy="1482924"/>
                    <a:chOff x="6122099" y="4314622"/>
                    <a:chExt cx="2283744" cy="1780154"/>
                  </a:xfrm>
                </p:grpSpPr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6237185" y="4734144"/>
                      <a:ext cx="2120426" cy="94510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93"/>
                    </a:p>
                  </p:txBody>
                </p:sp>
                <p:sp>
                  <p:nvSpPr>
                    <p:cNvPr id="55" name="직사각형 54"/>
                    <p:cNvSpPr/>
                    <p:nvPr/>
                  </p:nvSpPr>
                  <p:spPr>
                    <a:xfrm>
                      <a:off x="6472470" y="4561750"/>
                      <a:ext cx="575261" cy="2335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93"/>
                    </a:p>
                  </p:txBody>
                </p:sp>
                <p:cxnSp>
                  <p:nvCxnSpPr>
                    <p:cNvPr id="56" name="직선 연결선 55"/>
                    <p:cNvCxnSpPr/>
                    <p:nvPr/>
                  </p:nvCxnSpPr>
                  <p:spPr>
                    <a:xfrm>
                      <a:off x="6122099" y="4369995"/>
                      <a:ext cx="340614" cy="376439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 flipH="1">
                      <a:off x="7047731" y="4314622"/>
                      <a:ext cx="204846" cy="415527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직사각형 57"/>
                    <p:cNvSpPr/>
                    <p:nvPr/>
                  </p:nvSpPr>
                  <p:spPr>
                    <a:xfrm>
                      <a:off x="7560596" y="5571180"/>
                      <a:ext cx="490898" cy="31982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93"/>
                    </a:p>
                  </p:txBody>
                </p:sp>
                <p:cxnSp>
                  <p:nvCxnSpPr>
                    <p:cNvPr id="59" name="직선 연결선 58"/>
                    <p:cNvCxnSpPr/>
                    <p:nvPr/>
                  </p:nvCxnSpPr>
                  <p:spPr>
                    <a:xfrm>
                      <a:off x="8065229" y="5661818"/>
                      <a:ext cx="340614" cy="376440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연결선 59"/>
                    <p:cNvCxnSpPr/>
                    <p:nvPr/>
                  </p:nvCxnSpPr>
                  <p:spPr>
                    <a:xfrm flipH="1">
                      <a:off x="7356956" y="5679249"/>
                      <a:ext cx="204846" cy="415527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684940" y="4840434"/>
                    <a:ext cx="998336" cy="4660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791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함수</a:t>
                    </a:r>
                  </a:p>
                </p:txBody>
              </p:sp>
            </p:grpSp>
            <p:cxnSp>
              <p:nvCxnSpPr>
                <p:cNvPr id="43" name="직선 화살표 연결선 42"/>
                <p:cNvCxnSpPr/>
                <p:nvPr/>
              </p:nvCxnSpPr>
              <p:spPr>
                <a:xfrm>
                  <a:off x="6668470" y="4122874"/>
                  <a:ext cx="2666" cy="36630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/>
                <p:cNvCxnSpPr/>
                <p:nvPr/>
              </p:nvCxnSpPr>
              <p:spPr>
                <a:xfrm>
                  <a:off x="7809516" y="5609673"/>
                  <a:ext cx="2666" cy="36630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그룹 31"/>
              <p:cNvGrpSpPr/>
              <p:nvPr/>
            </p:nvGrpSpPr>
            <p:grpSpPr>
              <a:xfrm>
                <a:off x="4738499" y="3163980"/>
                <a:ext cx="2142167" cy="2116267"/>
                <a:chOff x="3720850" y="3725846"/>
                <a:chExt cx="2730911" cy="2116267"/>
              </a:xfrm>
            </p:grpSpPr>
            <p:sp>
              <p:nvSpPr>
                <p:cNvPr id="36" name="대각선 방향의 모서리가 둥근 사각형 35"/>
                <p:cNvSpPr/>
                <p:nvPr/>
              </p:nvSpPr>
              <p:spPr>
                <a:xfrm>
                  <a:off x="3720850" y="5039884"/>
                  <a:ext cx="1748751" cy="802229"/>
                </a:xfrm>
                <a:prstGeom prst="round2Diag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91" dirty="0" err="1">
                      <a:solidFill>
                        <a:schemeClr val="tx1"/>
                      </a:solidFill>
                    </a:rPr>
                    <a:t>호출자</a:t>
                  </a:r>
                  <a:endParaRPr lang="en-US" altLang="ko-KR" sz="179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791" dirty="0">
                      <a:solidFill>
                        <a:schemeClr val="tx1"/>
                      </a:solidFill>
                    </a:rPr>
                    <a:t>sum(3,4)</a:t>
                  </a:r>
                  <a:endParaRPr lang="ko-KR" altLang="en-US" sz="179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7" name="그룹 36"/>
                <p:cNvGrpSpPr/>
                <p:nvPr/>
              </p:nvGrpSpPr>
              <p:grpSpPr>
                <a:xfrm>
                  <a:off x="4478028" y="3725846"/>
                  <a:ext cx="1973733" cy="1044578"/>
                  <a:chOff x="4290544" y="3709176"/>
                  <a:chExt cx="1691109" cy="1044578"/>
                </a:xfrm>
              </p:grpSpPr>
              <p:sp>
                <p:nvSpPr>
                  <p:cNvPr id="38" name="U자형 화살표 37"/>
                  <p:cNvSpPr/>
                  <p:nvPr/>
                </p:nvSpPr>
                <p:spPr>
                  <a:xfrm>
                    <a:off x="4290544" y="3709176"/>
                    <a:ext cx="1691109" cy="360315"/>
                  </a:xfrm>
                  <a:prstGeom prst="uturnArrow">
                    <a:avLst>
                      <a:gd name="adj1" fmla="val 27169"/>
                      <a:gd name="adj2" fmla="val 25000"/>
                      <a:gd name="adj3" fmla="val 25000"/>
                      <a:gd name="adj4" fmla="val 43750"/>
                      <a:gd name="adj5" fmla="val 75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93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4331435" y="3883903"/>
                    <a:ext cx="0" cy="869851"/>
                  </a:xfrm>
                  <a:prstGeom prst="line">
                    <a:avLst/>
                  </a:prstGeom>
                  <a:ln w="82550">
                    <a:solidFill>
                      <a:schemeClr val="accent1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3" name="U자형 화살표 32"/>
              <p:cNvSpPr/>
              <p:nvPr/>
            </p:nvSpPr>
            <p:spPr>
              <a:xfrm rot="10800000">
                <a:off x="5432688" y="5442908"/>
                <a:ext cx="2311437" cy="419992"/>
              </a:xfrm>
              <a:prstGeom prst="uturnArrow">
                <a:avLst>
                  <a:gd name="adj1" fmla="val 27169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93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육각형 33"/>
              <p:cNvSpPr/>
              <p:nvPr/>
            </p:nvSpPr>
            <p:spPr>
              <a:xfrm>
                <a:off x="5189481" y="2884648"/>
                <a:ext cx="1691185" cy="533772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92" dirty="0">
                    <a:solidFill>
                      <a:srgbClr val="C00000"/>
                    </a:solidFill>
                    <a:latin typeface="+mj-ea"/>
                    <a:ea typeface="+mj-ea"/>
                  </a:rPr>
                  <a:t>인수 </a:t>
                </a:r>
                <a:r>
                  <a:rPr lang="en-US" altLang="ko-KR" sz="1791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3.4</a:t>
                </a:r>
                <a:endParaRPr lang="ko-KR" altLang="en-US" sz="1791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" name="육각형 34"/>
              <p:cNvSpPr/>
              <p:nvPr/>
            </p:nvSpPr>
            <p:spPr>
              <a:xfrm>
                <a:off x="5595544" y="5468538"/>
                <a:ext cx="1830406" cy="533772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92" dirty="0">
                    <a:solidFill>
                      <a:srgbClr val="C00000"/>
                    </a:solidFill>
                    <a:latin typeface="+mj-ea"/>
                    <a:ea typeface="+mj-ea"/>
                  </a:rPr>
                  <a:t>반환 값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X</a:t>
                </a:r>
                <a:endParaRPr lang="ko-KR" altLang="en-US" sz="179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6616156" y="4379802"/>
              <a:ext cx="661329" cy="46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b="1" dirty="0" err="1">
                  <a:solidFill>
                    <a:srgbClr val="C00000"/>
                  </a:solidFill>
                </a:rPr>
                <a:t>a,b</a:t>
              </a:r>
              <a:endParaRPr lang="ko-KR" altLang="en-US" sz="1791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1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인수</a:t>
            </a:r>
            <a:r>
              <a:rPr lang="en-US" altLang="ko-KR" sz="2000" dirty="0"/>
              <a:t>, </a:t>
            </a:r>
            <a:r>
              <a:rPr lang="ko-KR" altLang="en-US" sz="2000" dirty="0"/>
              <a:t>반환 값이 없는 함수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함수의 입력이 없으면 빈 괄호로 둔다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함수의 출력이 없을 수도 있다 </a:t>
            </a:r>
            <a:r>
              <a:rPr lang="en-US" altLang="ko-KR" sz="1800" dirty="0"/>
              <a:t>(return </a:t>
            </a:r>
            <a:r>
              <a:rPr lang="ko-KR" altLang="en-US" sz="1800" dirty="0"/>
              <a:t>구문이 없다</a:t>
            </a:r>
            <a:r>
              <a:rPr lang="en-US" altLang="ko-KR" sz="1800" dirty="0"/>
              <a:t>).</a:t>
            </a: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383843" y="2361468"/>
            <a:ext cx="5151650" cy="337625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hello() : 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 print('hello world')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 print('hello python~') </a:t>
            </a:r>
          </a:p>
          <a:p>
            <a:pPr latinLnBrk="1">
              <a:lnSpc>
                <a:spcPct val="120000"/>
              </a:lnSpc>
            </a:pPr>
            <a:endParaRPr lang="en-US" altLang="ko-KR" sz="1791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main – </a:t>
            </a:r>
            <a:r>
              <a:rPr lang="ko-KR" altLang="en-US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여기에서 프로그램 수행 시작     </a:t>
            </a:r>
            <a:endParaRPr lang="en-US" altLang="ko-KR" sz="1791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print('start of the program')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hello()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print('middle of the program')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hello()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print('end of the program')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43" y="4207852"/>
            <a:ext cx="3917372" cy="206628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7586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인수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 호출 시 데이터를 주고받기 위해 필요</a:t>
            </a:r>
            <a:endParaRPr lang="en-US" altLang="ko-KR" dirty="0"/>
          </a:p>
          <a:p>
            <a:pPr lvl="1"/>
            <a:r>
              <a:rPr lang="ko-KR" altLang="en-US" b="1" dirty="0"/>
              <a:t>인수</a:t>
            </a:r>
            <a:r>
              <a:rPr lang="en-US" altLang="ko-KR" b="1" dirty="0"/>
              <a:t>(argument) </a:t>
            </a:r>
            <a:r>
              <a:rPr lang="en-US" altLang="ko-KR" dirty="0"/>
              <a:t>: </a:t>
            </a:r>
            <a:r>
              <a:rPr lang="ko-KR" altLang="en-US" dirty="0"/>
              <a:t>함수 호출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ko-KR" altLang="en-US" dirty="0" err="1"/>
              <a:t>함수에게</a:t>
            </a:r>
            <a:r>
              <a:rPr lang="ko-KR" altLang="en-US" dirty="0"/>
              <a:t> 전달되는 값</a:t>
            </a:r>
            <a:endParaRPr lang="en-US" altLang="ko-KR" dirty="0"/>
          </a:p>
          <a:p>
            <a:pPr lvl="1"/>
            <a:r>
              <a:rPr lang="ko-KR" altLang="en-US" b="1" dirty="0"/>
              <a:t>매개변수</a:t>
            </a:r>
            <a:r>
              <a:rPr lang="en-US" altLang="ko-KR" b="1" dirty="0"/>
              <a:t>(parameter) </a:t>
            </a:r>
            <a:r>
              <a:rPr lang="en-US" altLang="ko-KR" dirty="0"/>
              <a:t>: </a:t>
            </a:r>
            <a:r>
              <a:rPr lang="ko-KR" altLang="en-US" dirty="0"/>
              <a:t>함수에서 인수를 전달받는 변수</a:t>
            </a:r>
            <a:endParaRPr lang="en-US" altLang="ko-KR" dirty="0"/>
          </a:p>
          <a:p>
            <a:pPr lvl="1"/>
            <a:r>
              <a:rPr lang="ko-KR" altLang="en-US" b="1" dirty="0" err="1"/>
              <a:t>반환값</a:t>
            </a:r>
            <a:r>
              <a:rPr lang="en-US" altLang="ko-KR" b="1" dirty="0"/>
              <a:t>(return value) </a:t>
            </a:r>
            <a:r>
              <a:rPr lang="en-US" altLang="ko-KR" dirty="0"/>
              <a:t>: </a:t>
            </a:r>
            <a:r>
              <a:rPr lang="ko-KR" altLang="en-US" dirty="0"/>
              <a:t>함수 수행의 결과로 </a:t>
            </a:r>
            <a:r>
              <a:rPr lang="ko-KR" altLang="en-US" dirty="0" err="1"/>
              <a:t>호출자에게</a:t>
            </a:r>
            <a:r>
              <a:rPr lang="ko-KR" altLang="en-US" dirty="0"/>
              <a:t> 돌려주는 값</a:t>
            </a: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C1DF5766-DFBA-FE47-BA3A-F6D920696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33" t="6087" r="13167" b="11049"/>
          <a:stretch/>
        </p:blipFill>
        <p:spPr>
          <a:xfrm>
            <a:off x="1060712" y="3496466"/>
            <a:ext cx="3619740" cy="299569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4DA6AD-79F6-0B41-8502-B4136696C1BE}"/>
              </a:ext>
            </a:extLst>
          </p:cNvPr>
          <p:cNvGrpSpPr/>
          <p:nvPr/>
        </p:nvGrpSpPr>
        <p:grpSpPr>
          <a:xfrm>
            <a:off x="5375612" y="3714824"/>
            <a:ext cx="3501959" cy="453472"/>
            <a:chOff x="6460452" y="3002325"/>
            <a:chExt cx="3974222" cy="5257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C20779B-D021-8746-A1DA-051CA574D2A0}"/>
                </a:ext>
              </a:extLst>
            </p:cNvPr>
            <p:cNvSpPr/>
            <p:nvPr/>
          </p:nvSpPr>
          <p:spPr>
            <a:xfrm>
              <a:off x="6466765" y="3002325"/>
              <a:ext cx="3931082" cy="525780"/>
            </a:xfrm>
            <a:prstGeom prst="rect">
              <a:avLst/>
            </a:prstGeom>
            <a:solidFill>
              <a:srgbClr val="E6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93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E201F-80AE-F044-B69B-C4A91DCD3F09}"/>
                </a:ext>
              </a:extLst>
            </p:cNvPr>
            <p:cNvSpPr txBox="1"/>
            <p:nvPr/>
          </p:nvSpPr>
          <p:spPr>
            <a:xfrm>
              <a:off x="6460452" y="3080549"/>
              <a:ext cx="3974222" cy="39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92" dirty="0">
                  <a:latin typeface="+mj-ea"/>
                  <a:ea typeface="+mj-ea"/>
                </a:rPr>
                <a:t>변수  </a:t>
              </a:r>
              <a:r>
                <a:rPr kumimoji="1" lang="en-US" altLang="ko-KR" sz="1592" dirty="0">
                  <a:latin typeface="+mj-ea"/>
                  <a:ea typeface="+mj-ea"/>
                </a:rPr>
                <a:t>=  </a:t>
              </a:r>
              <a:r>
                <a:rPr kumimoji="1" lang="ko-KR" altLang="en-US" sz="1592" dirty="0" err="1">
                  <a:latin typeface="+mj-ea"/>
                  <a:ea typeface="+mj-ea"/>
                </a:rPr>
                <a:t>함수명</a:t>
              </a:r>
              <a:r>
                <a:rPr kumimoji="1" lang="ko-KR" altLang="en-US" sz="1592" dirty="0">
                  <a:latin typeface="+mj-ea"/>
                  <a:ea typeface="+mj-ea"/>
                </a:rPr>
                <a:t> </a:t>
              </a:r>
              <a:r>
                <a:rPr kumimoji="1" lang="en-US" altLang="ko-KR" sz="1592" dirty="0">
                  <a:solidFill>
                    <a:srgbClr val="C00000"/>
                  </a:solidFill>
                  <a:latin typeface="+mj-ea"/>
                  <a:ea typeface="+mj-ea"/>
                </a:rPr>
                <a:t>( </a:t>
              </a:r>
              <a:r>
                <a:rPr kumimoji="1" lang="ko-KR" altLang="en-US" sz="1592" dirty="0">
                  <a:solidFill>
                    <a:srgbClr val="C00000"/>
                  </a:solidFill>
                  <a:latin typeface="+mj-ea"/>
                  <a:ea typeface="+mj-ea"/>
                </a:rPr>
                <a:t>인수</a:t>
              </a:r>
              <a:r>
                <a:rPr kumimoji="1" lang="en-US" altLang="ko-KR" sz="1592" dirty="0">
                  <a:solidFill>
                    <a:srgbClr val="C00000"/>
                  </a:solidFill>
                  <a:latin typeface="+mj-ea"/>
                  <a:ea typeface="+mj-ea"/>
                </a:rPr>
                <a:t>1 , </a:t>
              </a:r>
              <a:r>
                <a:rPr kumimoji="1" lang="ko-KR" altLang="en-US" sz="1592" dirty="0">
                  <a:solidFill>
                    <a:srgbClr val="C00000"/>
                  </a:solidFill>
                  <a:latin typeface="+mj-ea"/>
                  <a:ea typeface="+mj-ea"/>
                </a:rPr>
                <a:t>인수</a:t>
              </a:r>
              <a:r>
                <a:rPr kumimoji="1" lang="en-US" altLang="ko-KR" sz="1592" dirty="0">
                  <a:solidFill>
                    <a:srgbClr val="C00000"/>
                  </a:solidFill>
                  <a:latin typeface="+mj-ea"/>
                  <a:ea typeface="+mj-ea"/>
                </a:rPr>
                <a:t>2, .... )</a:t>
              </a:r>
              <a:endParaRPr kumimoji="1" lang="ko-Kore-KR" altLang="en-US" sz="1592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213BB78-7AC1-42AA-8F5F-B773FAEFB547}"/>
              </a:ext>
            </a:extLst>
          </p:cNvPr>
          <p:cNvSpPr txBox="1"/>
          <p:nvPr/>
        </p:nvSpPr>
        <p:spPr>
          <a:xfrm>
            <a:off x="5375611" y="4437112"/>
            <a:ext cx="5904861" cy="1562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pi = 3.1415927</a:t>
            </a:r>
          </a:p>
          <a:p>
            <a:r>
              <a:rPr lang="en-US" altLang="ko-KR" sz="1592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1592" b="1" dirty="0">
                <a:latin typeface="Consolas" panose="020B0609020204030204" pitchFamily="49" charset="0"/>
                <a:cs typeface="Consolas" panose="020B0609020204030204" pitchFamily="49" charset="0"/>
              </a:rPr>
              <a:t> = round(pi, 2)</a:t>
            </a:r>
          </a:p>
          <a:p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인수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: pi, 2</a:t>
            </a:r>
          </a:p>
          <a:p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매개변수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: round 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함수 정의 부분에 있음</a:t>
            </a:r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반환값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: round() 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함수 실행 결과값으로 </a:t>
            </a:r>
            <a:r>
              <a:rPr lang="en-US" altLang="ko-KR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에 할당되는 값</a:t>
            </a:r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656FB-7D7F-4539-98FD-11F608BAA243}"/>
              </a:ext>
            </a:extLst>
          </p:cNvPr>
          <p:cNvSpPr txBox="1"/>
          <p:nvPr/>
        </p:nvSpPr>
        <p:spPr>
          <a:xfrm>
            <a:off x="9094377" y="3901098"/>
            <a:ext cx="2454588" cy="10720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round(v,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n):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   . . .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altLang="ko-KR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rv</a:t>
            </a:r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매개변수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: v, n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ABE223-A98D-4F14-ABE6-8EDE8DE6CB8A}"/>
              </a:ext>
            </a:extLst>
          </p:cNvPr>
          <p:cNvCxnSpPr>
            <a:cxnSpLocks/>
          </p:cNvCxnSpPr>
          <p:nvPr/>
        </p:nvCxnSpPr>
        <p:spPr>
          <a:xfrm flipV="1">
            <a:off x="7603097" y="3961886"/>
            <a:ext cx="1523730" cy="80317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E05580-4B8E-402C-A9BD-F7D17894F113}"/>
              </a:ext>
            </a:extLst>
          </p:cNvPr>
          <p:cNvCxnSpPr>
            <a:cxnSpLocks/>
          </p:cNvCxnSpPr>
          <p:nvPr/>
        </p:nvCxnSpPr>
        <p:spPr>
          <a:xfrm flipH="1">
            <a:off x="7603097" y="4594440"/>
            <a:ext cx="1996166" cy="37868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87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758587-F63E-5D48-BDF0-9C114E7D6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함수와 모듈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라이브러리 패키지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고급 파일 </a:t>
            </a:r>
            <a:r>
              <a:rPr kumimoji="1" lang="en-US" altLang="ko-KR" dirty="0"/>
              <a:t>I/O</a:t>
            </a:r>
          </a:p>
          <a:p>
            <a:pPr marL="0" indent="0">
              <a:buNone/>
            </a:pPr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객체지향 프로그래밍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19C7BE-F0EE-F24F-8B9A-90B1EFFF2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8995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작성 및 호출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매개변수 </a:t>
            </a:r>
            <a:r>
              <a:rPr lang="en-US" altLang="ko-KR" dirty="0"/>
              <a:t>start, end</a:t>
            </a:r>
            <a:r>
              <a:rPr lang="ko-KR" altLang="en-US" dirty="0"/>
              <a:t>의 값을 전달 받아 </a:t>
            </a:r>
            <a:r>
              <a:rPr lang="en-US" altLang="ko-KR" dirty="0"/>
              <a:t>start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end</a:t>
            </a:r>
            <a:r>
              <a:rPr lang="ko-KR" altLang="en-US" dirty="0"/>
              <a:t>까지 합계를 반환하는 </a:t>
            </a:r>
            <a:r>
              <a:rPr lang="en-US" altLang="ko-KR" dirty="0" err="1"/>
              <a:t>get_sum</a:t>
            </a:r>
            <a:r>
              <a:rPr lang="en-US" altLang="ko-KR" dirty="0"/>
              <a:t>( ) </a:t>
            </a:r>
            <a:r>
              <a:rPr lang="ko-KR" altLang="en-US" dirty="0"/>
              <a:t>함수 작성 및 호출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2545965" y="2933287"/>
            <a:ext cx="5973244" cy="2542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get_sum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(start, end) :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   hap = 0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altLang="ko-KR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in range(start, end+1) :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       hap += </a:t>
            </a:r>
            <a:r>
              <a:rPr lang="en-US" altLang="ko-KR" sz="1592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   return hap</a:t>
            </a:r>
          </a:p>
          <a:p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592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0833" y="3677108"/>
            <a:ext cx="3066448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dirty="0" err="1">
                <a:solidFill>
                  <a:srgbClr val="C00000"/>
                </a:solidFill>
                <a:latin typeface="+mj-ea"/>
                <a:ea typeface="+mj-ea"/>
              </a:rPr>
              <a:t>get_sum</a:t>
            </a:r>
            <a:r>
              <a:rPr lang="en-US" altLang="ko-KR" sz="1592" dirty="0">
                <a:solidFill>
                  <a:srgbClr val="C00000"/>
                </a:solidFill>
                <a:latin typeface="+mj-ea"/>
                <a:ea typeface="+mj-ea"/>
              </a:rPr>
              <a:t>() </a:t>
            </a:r>
            <a:r>
              <a:rPr lang="ko-KR" altLang="en-US" sz="1592" dirty="0">
                <a:solidFill>
                  <a:srgbClr val="C00000"/>
                </a:solidFill>
                <a:latin typeface="+mj-ea"/>
                <a:ea typeface="+mj-ea"/>
              </a:rPr>
              <a:t>함수를 정의하였으나</a:t>
            </a:r>
            <a:endParaRPr lang="en-US" altLang="ko-KR" sz="1592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ko-KR" altLang="en-US" sz="1592" dirty="0">
                <a:solidFill>
                  <a:srgbClr val="C00000"/>
                </a:solidFill>
                <a:latin typeface="+mj-ea"/>
                <a:ea typeface="+mj-ea"/>
              </a:rPr>
              <a:t>호출되기 전에는 실행되지 않음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50859" y="4961625"/>
            <a:ext cx="2928460" cy="336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/>
              <a:t>result = </a:t>
            </a:r>
            <a:r>
              <a:rPr lang="en-US" altLang="ko-KR" sz="1592" dirty="0" err="1"/>
              <a:t>get_sum</a:t>
            </a:r>
            <a:r>
              <a:rPr lang="en-US" altLang="ko-KR" sz="1592" dirty="0"/>
              <a:t>(      ,      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8817" y="4797152"/>
            <a:ext cx="4264278" cy="1317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/>
              <a:t>def </a:t>
            </a:r>
            <a:r>
              <a:rPr lang="en-US" altLang="ko-KR" sz="1592" dirty="0" err="1"/>
              <a:t>get_sum</a:t>
            </a:r>
            <a:r>
              <a:rPr lang="en-US" altLang="ko-KR" sz="1592" dirty="0"/>
              <a:t>(start </a:t>
            </a:r>
            <a:r>
              <a:rPr lang="en-US" altLang="ko-KR" sz="1592" dirty="0">
                <a:solidFill>
                  <a:srgbClr val="FF0000"/>
                </a:solidFill>
                <a:sym typeface="Wingdings" panose="05000000000000000000" pitchFamily="2" charset="2"/>
              </a:rPr>
              <a:t> 1</a:t>
            </a:r>
            <a:r>
              <a:rPr lang="en-US" altLang="ko-KR" sz="1592" dirty="0"/>
              <a:t>, end </a:t>
            </a:r>
            <a:r>
              <a:rPr lang="en-US" altLang="ko-KR" sz="1592" dirty="0">
                <a:solidFill>
                  <a:srgbClr val="FF0000"/>
                </a:solidFill>
                <a:sym typeface="Wingdings" panose="05000000000000000000" pitchFamily="2" charset="2"/>
              </a:rPr>
              <a:t> 10</a:t>
            </a:r>
            <a:r>
              <a:rPr lang="en-US" altLang="ko-KR" sz="1592" dirty="0"/>
              <a:t>) :</a:t>
            </a:r>
          </a:p>
          <a:p>
            <a:r>
              <a:rPr lang="en-US" altLang="ko-KR" sz="1592" dirty="0"/>
              <a:t>    hap = 0</a:t>
            </a:r>
          </a:p>
          <a:p>
            <a:r>
              <a:rPr lang="en-US" altLang="ko-KR" sz="1592" dirty="0"/>
              <a:t>    for </a:t>
            </a:r>
            <a:r>
              <a:rPr lang="en-US" altLang="ko-KR" sz="1592" dirty="0" err="1"/>
              <a:t>i</a:t>
            </a:r>
            <a:r>
              <a:rPr lang="en-US" altLang="ko-KR" sz="1592" dirty="0"/>
              <a:t> in range(</a:t>
            </a:r>
            <a:r>
              <a:rPr lang="en-US" altLang="ko-KR" sz="1592" dirty="0">
                <a:solidFill>
                  <a:srgbClr val="FF0000"/>
                </a:solidFill>
              </a:rPr>
              <a:t>1</a:t>
            </a:r>
            <a:r>
              <a:rPr lang="en-US" altLang="ko-KR" sz="1592" dirty="0"/>
              <a:t>, </a:t>
            </a:r>
            <a:r>
              <a:rPr lang="en-US" altLang="ko-KR" sz="1592" dirty="0">
                <a:solidFill>
                  <a:srgbClr val="FF0000"/>
                </a:solidFill>
              </a:rPr>
              <a:t>10</a:t>
            </a:r>
            <a:r>
              <a:rPr lang="en-US" altLang="ko-KR" sz="1592" dirty="0"/>
              <a:t> +1 ) :</a:t>
            </a:r>
          </a:p>
          <a:p>
            <a:r>
              <a:rPr lang="en-US" altLang="ko-KR" sz="1592" dirty="0"/>
              <a:t>        hap += </a:t>
            </a:r>
            <a:r>
              <a:rPr lang="en-US" altLang="ko-KR" sz="1592" dirty="0" err="1"/>
              <a:t>i</a:t>
            </a:r>
            <a:endParaRPr lang="en-US" altLang="ko-KR" sz="1592" dirty="0"/>
          </a:p>
          <a:p>
            <a:r>
              <a:rPr lang="en-US" altLang="ko-KR" sz="1592" dirty="0"/>
              <a:t>    return hap </a:t>
            </a:r>
            <a:r>
              <a:rPr lang="en-US" altLang="ko-KR" sz="1592" dirty="0">
                <a:solidFill>
                  <a:srgbClr val="FF0000"/>
                </a:solidFill>
                <a:sym typeface="Wingdings" panose="05000000000000000000" pitchFamily="2" charset="2"/>
              </a:rPr>
              <a:t> 55 </a:t>
            </a:r>
            <a:r>
              <a:rPr lang="ko-KR" altLang="en-US" sz="1592" dirty="0">
                <a:solidFill>
                  <a:srgbClr val="FF0000"/>
                </a:solidFill>
                <a:sym typeface="Wingdings" panose="05000000000000000000" pitchFamily="2" charset="2"/>
              </a:rPr>
              <a:t>반환</a:t>
            </a:r>
            <a:endParaRPr lang="en-US" altLang="ko-KR" sz="1592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7973" y="2620120"/>
            <a:ext cx="1059906" cy="33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b="1" dirty="0">
                <a:solidFill>
                  <a:srgbClr val="0070C0"/>
                </a:solidFill>
              </a:rPr>
              <a:t>함수 작성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68724" y="4624591"/>
            <a:ext cx="1059906" cy="33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b="1" dirty="0">
                <a:solidFill>
                  <a:srgbClr val="0070C0"/>
                </a:solidFill>
              </a:rPr>
              <a:t>함수 호출</a:t>
            </a:r>
          </a:p>
        </p:txBody>
      </p:sp>
      <p:sp>
        <p:nvSpPr>
          <p:cNvPr id="27" name="타원 26"/>
          <p:cNvSpPr/>
          <p:nvPr/>
        </p:nvSpPr>
        <p:spPr>
          <a:xfrm>
            <a:off x="4306170" y="4986127"/>
            <a:ext cx="342804" cy="32051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2" dirty="0"/>
          </a:p>
        </p:txBody>
      </p:sp>
      <p:sp>
        <p:nvSpPr>
          <p:cNvPr id="29" name="타원 28"/>
          <p:cNvSpPr/>
          <p:nvPr/>
        </p:nvSpPr>
        <p:spPr>
          <a:xfrm>
            <a:off x="4802384" y="4986127"/>
            <a:ext cx="342804" cy="32051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2" dirty="0"/>
          </a:p>
        </p:txBody>
      </p:sp>
      <p:sp>
        <p:nvSpPr>
          <p:cNvPr id="28" name="TextBox 27"/>
          <p:cNvSpPr txBox="1"/>
          <p:nvPr/>
        </p:nvSpPr>
        <p:spPr>
          <a:xfrm>
            <a:off x="4751832" y="4961402"/>
            <a:ext cx="435830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+mj-ea"/>
                <a:ea typeface="+mj-ea"/>
              </a:rPr>
              <a:t>10</a:t>
            </a:r>
            <a:endParaRPr lang="ko-KR" altLang="en-US" sz="179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22670" y="4961402"/>
            <a:ext cx="309804" cy="367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+mj-ea"/>
                <a:ea typeface="+mj-ea"/>
              </a:rPr>
              <a:t>1</a:t>
            </a:r>
            <a:endParaRPr lang="ko-KR" altLang="en-US" sz="1791" dirty="0">
              <a:latin typeface="+mj-ea"/>
              <a:ea typeface="+mj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304320" y="4796031"/>
            <a:ext cx="827553" cy="366466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2" dirty="0"/>
          </a:p>
        </p:txBody>
      </p:sp>
      <p:sp>
        <p:nvSpPr>
          <p:cNvPr id="34" name="타원 33"/>
          <p:cNvSpPr/>
          <p:nvPr/>
        </p:nvSpPr>
        <p:spPr>
          <a:xfrm>
            <a:off x="8134727" y="4796031"/>
            <a:ext cx="1049937" cy="366466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2" dirty="0"/>
          </a:p>
        </p:txBody>
      </p:sp>
      <p:sp>
        <p:nvSpPr>
          <p:cNvPr id="38" name="자유형 37"/>
          <p:cNvSpPr/>
          <p:nvPr/>
        </p:nvSpPr>
        <p:spPr>
          <a:xfrm>
            <a:off x="4501866" y="4478533"/>
            <a:ext cx="2984028" cy="409880"/>
          </a:xfrm>
          <a:custGeom>
            <a:avLst/>
            <a:gdLst>
              <a:gd name="connsiteX0" fmla="*/ 0 w 3290400"/>
              <a:gd name="connsiteY0" fmla="*/ 483393 h 483393"/>
              <a:gd name="connsiteX1" fmla="*/ 640800 w 3290400"/>
              <a:gd name="connsiteY1" fmla="*/ 993 h 483393"/>
              <a:gd name="connsiteX2" fmla="*/ 3290400 w 3290400"/>
              <a:gd name="connsiteY2" fmla="*/ 382593 h 4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0400" h="483393">
                <a:moveTo>
                  <a:pt x="0" y="483393"/>
                </a:moveTo>
                <a:cubicBezTo>
                  <a:pt x="46200" y="250593"/>
                  <a:pt x="92400" y="17793"/>
                  <a:pt x="640800" y="993"/>
                </a:cubicBezTo>
                <a:cubicBezTo>
                  <a:pt x="1189200" y="-15807"/>
                  <a:pt x="2239800" y="183393"/>
                  <a:pt x="3290400" y="382593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9" name="자유형 38"/>
          <p:cNvSpPr/>
          <p:nvPr/>
        </p:nvSpPr>
        <p:spPr>
          <a:xfrm>
            <a:off x="5004647" y="4362612"/>
            <a:ext cx="3388863" cy="507485"/>
          </a:xfrm>
          <a:custGeom>
            <a:avLst/>
            <a:gdLst>
              <a:gd name="connsiteX0" fmla="*/ 0 w 3736800"/>
              <a:gd name="connsiteY0" fmla="*/ 598504 h 598504"/>
              <a:gd name="connsiteX1" fmla="*/ 1555200 w 3736800"/>
              <a:gd name="connsiteY1" fmla="*/ 904 h 598504"/>
              <a:gd name="connsiteX2" fmla="*/ 3736800 w 3736800"/>
              <a:gd name="connsiteY2" fmla="*/ 490504 h 59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800" h="598504">
                <a:moveTo>
                  <a:pt x="0" y="598504"/>
                </a:moveTo>
                <a:cubicBezTo>
                  <a:pt x="466200" y="308704"/>
                  <a:pt x="932400" y="18904"/>
                  <a:pt x="1555200" y="904"/>
                </a:cubicBezTo>
                <a:cubicBezTo>
                  <a:pt x="2178000" y="-17096"/>
                  <a:pt x="2957400" y="236704"/>
                  <a:pt x="3736800" y="490504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214835" y="5175468"/>
            <a:ext cx="0" cy="640907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>
            <a:off x="3986028" y="5205876"/>
            <a:ext cx="2722844" cy="1117977"/>
          </a:xfrm>
          <a:custGeom>
            <a:avLst/>
            <a:gdLst>
              <a:gd name="connsiteX0" fmla="*/ 3002400 w 3002400"/>
              <a:gd name="connsiteY0" fmla="*/ 950400 h 1318488"/>
              <a:gd name="connsiteX1" fmla="*/ 1994400 w 3002400"/>
              <a:gd name="connsiteY1" fmla="*/ 1267200 h 1318488"/>
              <a:gd name="connsiteX2" fmla="*/ 0 w 3002400"/>
              <a:gd name="connsiteY2" fmla="*/ 0 h 13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400" h="1318488">
                <a:moveTo>
                  <a:pt x="3002400" y="950400"/>
                </a:moveTo>
                <a:cubicBezTo>
                  <a:pt x="2748600" y="1188000"/>
                  <a:pt x="2494800" y="1425600"/>
                  <a:pt x="1994400" y="1267200"/>
                </a:cubicBezTo>
                <a:cubicBezTo>
                  <a:pt x="1494000" y="1108800"/>
                  <a:pt x="747000" y="554400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42" name="TextBox 41"/>
          <p:cNvSpPr txBox="1"/>
          <p:nvPr/>
        </p:nvSpPr>
        <p:spPr>
          <a:xfrm>
            <a:off x="8131874" y="4435230"/>
            <a:ext cx="926305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93" b="1" kern="0" dirty="0">
                <a:solidFill>
                  <a:srgbClr val="C00000"/>
                </a:solidFill>
                <a:latin typeface="+mj-ea"/>
                <a:ea typeface="+mj-ea"/>
              </a:rPr>
              <a:t>매개변수</a:t>
            </a:r>
            <a:endParaRPr lang="en-US" altLang="ko-KR" sz="1393" b="1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88730" y="4180412"/>
            <a:ext cx="413496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b="1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35613" y="5281959"/>
            <a:ext cx="413496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b="1" dirty="0">
                <a:solidFill>
                  <a:srgbClr val="C00000"/>
                </a:solidFill>
              </a:rPr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73570" y="5943948"/>
            <a:ext cx="413496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b="1" dirty="0">
                <a:solidFill>
                  <a:srgbClr val="C00000"/>
                </a:solidFill>
              </a:rPr>
              <a:t>③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47856" y="5308126"/>
            <a:ext cx="575163" cy="27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94" b="1" kern="0" dirty="0">
                <a:solidFill>
                  <a:srgbClr val="C00000"/>
                </a:solidFill>
                <a:latin typeface="+mj-ea"/>
                <a:ea typeface="+mj-ea"/>
              </a:rPr>
              <a:t>인수</a:t>
            </a:r>
            <a:endParaRPr lang="en-US" altLang="ko-KR" sz="1194" b="1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66062" y="5831738"/>
            <a:ext cx="1960918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dirty="0">
                <a:solidFill>
                  <a:srgbClr val="C00000"/>
                </a:solidFill>
                <a:latin typeface="+mj-ea"/>
                <a:ea typeface="+mj-ea"/>
              </a:rPr>
              <a:t>함수의 수행 결과를</a:t>
            </a:r>
            <a:endParaRPr lang="en-US" altLang="ko-KR" sz="1592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ko-KR" altLang="en-US" sz="1592" dirty="0" err="1">
                <a:solidFill>
                  <a:srgbClr val="C00000"/>
                </a:solidFill>
                <a:latin typeface="+mj-ea"/>
                <a:ea typeface="+mj-ea"/>
              </a:rPr>
              <a:t>호출자에게</a:t>
            </a:r>
            <a:r>
              <a:rPr lang="ko-KR" altLang="en-US" sz="1592" dirty="0">
                <a:solidFill>
                  <a:srgbClr val="C00000"/>
                </a:solidFill>
                <a:latin typeface="+mj-ea"/>
                <a:ea typeface="+mj-ea"/>
              </a:rPr>
              <a:t> 돌려줌</a:t>
            </a:r>
          </a:p>
        </p:txBody>
      </p:sp>
    </p:spTree>
    <p:extLst>
      <p:ext uri="{BB962C8B-B14F-4D97-AF65-F5344CB8AC3E}">
        <p14:creationId xmlns:p14="http://schemas.microsoft.com/office/powerpoint/2010/main" val="387786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위치에 따라 인수가 매개변수로 전달된다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605963" y="6249988"/>
            <a:ext cx="2527300" cy="4556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029154" y="1802324"/>
            <a:ext cx="5263561" cy="3373424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get_sum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(start, end)</a:t>
            </a:r>
            <a:r>
              <a:rPr lang="en-US" altLang="ko-KR" sz="1990" b="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: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sum=0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for 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i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in range(start, end+1) :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	sum += 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i</a:t>
            </a:r>
            <a:endParaRPr lang="en-US" altLang="ko-KR" sz="199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return sum</a:t>
            </a:r>
          </a:p>
          <a:p>
            <a:pPr latinLnBrk="1">
              <a:lnSpc>
                <a:spcPct val="120000"/>
              </a:lnSpc>
            </a:pPr>
            <a:endParaRPr lang="en-US" altLang="ko-KR" sz="199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sum1 = 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get_sum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(1, 10)   </a:t>
            </a:r>
            <a:r>
              <a:rPr lang="en-US" altLang="ko-KR" sz="1990" b="1" kern="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ko-KR" altLang="en-US" sz="1990" b="1" kern="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함수호출</a:t>
            </a:r>
            <a:endParaRPr lang="en-US" altLang="ko-KR" sz="1990" b="1" kern="0" dirty="0">
              <a:solidFill>
                <a:srgbClr val="00B05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sum2 = 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get_sum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(1, 100)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print(sum1, sum2)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3905" y="786499"/>
            <a:ext cx="721289" cy="45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88" b="1">
                <a:solidFill>
                  <a:srgbClr val="000000"/>
                </a:solidFill>
                <a:latin typeface="Trebuchet MS"/>
              </a:rPr>
              <a:t> </a:t>
            </a:r>
            <a:endParaRPr lang="ko-KR" altLang="en-US" sz="179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7ADE8D-87DF-4945-968A-E9A832BA4197}"/>
              </a:ext>
            </a:extLst>
          </p:cNvPr>
          <p:cNvSpPr txBox="1"/>
          <p:nvPr/>
        </p:nvSpPr>
        <p:spPr>
          <a:xfrm>
            <a:off x="1029154" y="5623024"/>
            <a:ext cx="5037476" cy="4332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chemeClr val="accent1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55 5050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3874A-5754-42B9-A161-4EA69AFD1590}"/>
              </a:ext>
            </a:extLst>
          </p:cNvPr>
          <p:cNvSpPr txBox="1"/>
          <p:nvPr/>
        </p:nvSpPr>
        <p:spPr>
          <a:xfrm>
            <a:off x="979628" y="5255471"/>
            <a:ext cx="872937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/>
              <a:t>출력값</a:t>
            </a:r>
            <a:endParaRPr lang="ko-KR" altLang="en-US" sz="179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4894EE-F501-4EDF-BC39-395DD2FBA0A2}"/>
              </a:ext>
            </a:extLst>
          </p:cNvPr>
          <p:cNvGrpSpPr/>
          <p:nvPr/>
        </p:nvGrpSpPr>
        <p:grpSpPr>
          <a:xfrm>
            <a:off x="6731461" y="1883601"/>
            <a:ext cx="4447738" cy="1718356"/>
            <a:chOff x="6685884" y="2055446"/>
            <a:chExt cx="4469269" cy="1726675"/>
          </a:xfrm>
        </p:grpSpPr>
        <p:sp>
          <p:nvSpPr>
            <p:cNvPr id="60" name="TextBox 59"/>
            <p:cNvSpPr txBox="1"/>
            <p:nvPr/>
          </p:nvSpPr>
          <p:spPr>
            <a:xfrm>
              <a:off x="6685884" y="2055446"/>
              <a:ext cx="4469269" cy="172667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def </a:t>
              </a:r>
              <a:r>
                <a:rPr lang="en-US" altLang="ko-KR" sz="1791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get_sum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, 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10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  <a:r>
                <a:rPr lang="en-US" altLang="ko-KR" sz="1791" b="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sum=0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for </a:t>
              </a:r>
              <a:r>
                <a:rPr lang="en-US" altLang="ko-KR" sz="1791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in range(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, 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10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+1) 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	sum += </a:t>
              </a:r>
              <a:r>
                <a:rPr lang="en-US" altLang="ko-KR" sz="1791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</a:t>
              </a:r>
              <a:endPara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return sum  </a:t>
              </a:r>
              <a:r>
                <a:rPr lang="en-US" altLang="ko-KR" sz="179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# 55 </a:t>
              </a:r>
              <a:r>
                <a:rPr lang="ko-KR" altLang="en-US" sz="179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반환</a:t>
              </a:r>
              <a:endPara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05777D9-3568-4D75-86F2-F35E26963249}"/>
                </a:ext>
              </a:extLst>
            </p:cNvPr>
            <p:cNvSpPr/>
            <p:nvPr/>
          </p:nvSpPr>
          <p:spPr>
            <a:xfrm>
              <a:off x="8137436" y="2133898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F8D6F85-8F49-4077-B11B-DF4109F16323}"/>
                </a:ext>
              </a:extLst>
            </p:cNvPr>
            <p:cNvSpPr/>
            <p:nvPr/>
          </p:nvSpPr>
          <p:spPr>
            <a:xfrm>
              <a:off x="8595390" y="2117484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B1EE1D2-3F56-4253-8909-74F546218079}"/>
                </a:ext>
              </a:extLst>
            </p:cNvPr>
            <p:cNvSpPr/>
            <p:nvPr/>
          </p:nvSpPr>
          <p:spPr>
            <a:xfrm>
              <a:off x="9480083" y="2747283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75DBE6A-3DAA-4CBB-99E8-9A78495E8CFA}"/>
                </a:ext>
              </a:extLst>
            </p:cNvPr>
            <p:cNvSpPr/>
            <p:nvPr/>
          </p:nvSpPr>
          <p:spPr>
            <a:xfrm>
              <a:off x="9986579" y="2747283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406CB6-1098-44F1-9B53-56D6C2AFFA80}"/>
              </a:ext>
            </a:extLst>
          </p:cNvPr>
          <p:cNvGrpSpPr/>
          <p:nvPr/>
        </p:nvGrpSpPr>
        <p:grpSpPr>
          <a:xfrm>
            <a:off x="6690714" y="4133643"/>
            <a:ext cx="4488484" cy="1718356"/>
            <a:chOff x="6685885" y="4252546"/>
            <a:chExt cx="4510213" cy="17266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88B53B-305B-4470-85AE-129AFE96D510}"/>
                </a:ext>
              </a:extLst>
            </p:cNvPr>
            <p:cNvSpPr txBox="1"/>
            <p:nvPr/>
          </p:nvSpPr>
          <p:spPr>
            <a:xfrm>
              <a:off x="6685885" y="4252546"/>
              <a:ext cx="4510213" cy="1726675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def </a:t>
              </a:r>
              <a:r>
                <a:rPr lang="en-US" altLang="ko-KR" sz="1791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get_sum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, 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100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  <a:r>
                <a:rPr lang="en-US" altLang="ko-KR" sz="1791" b="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sum=0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for </a:t>
              </a:r>
              <a:r>
                <a:rPr lang="en-US" altLang="ko-KR" sz="1791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in range(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, 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100</a:t>
              </a: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+1) 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	sum += </a:t>
              </a:r>
              <a:r>
                <a:rPr lang="en-US" altLang="ko-KR" sz="1791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</a:t>
              </a:r>
              <a:endPara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79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return sum  </a:t>
              </a:r>
              <a:r>
                <a:rPr lang="en-US" altLang="ko-KR" sz="179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# 5050 </a:t>
              </a:r>
              <a:r>
                <a:rPr lang="ko-KR" altLang="en-US" sz="1791" kern="0" dirty="0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반환</a:t>
              </a:r>
              <a:endPara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F7D5CB7-C616-4941-8E76-7A51B475F73D}"/>
                </a:ext>
              </a:extLst>
            </p:cNvPr>
            <p:cNvSpPr/>
            <p:nvPr/>
          </p:nvSpPr>
          <p:spPr>
            <a:xfrm>
              <a:off x="8143741" y="4289261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1485D24-D393-4F4D-8622-3FC1CCAADF1B}"/>
                </a:ext>
              </a:extLst>
            </p:cNvPr>
            <p:cNvSpPr/>
            <p:nvPr/>
          </p:nvSpPr>
          <p:spPr>
            <a:xfrm>
              <a:off x="8573120" y="4281232"/>
              <a:ext cx="552207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8A3B7EC-9587-4786-A7DC-03E936EF890D}"/>
                </a:ext>
              </a:extLst>
            </p:cNvPr>
            <p:cNvSpPr/>
            <p:nvPr/>
          </p:nvSpPr>
          <p:spPr>
            <a:xfrm>
              <a:off x="9992682" y="4948286"/>
              <a:ext cx="552207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F159344-DE75-44F8-9976-662677E00F94}"/>
                </a:ext>
              </a:extLst>
            </p:cNvPr>
            <p:cNvSpPr/>
            <p:nvPr/>
          </p:nvSpPr>
          <p:spPr>
            <a:xfrm>
              <a:off x="9459541" y="4962629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88" dirty="0">
                <a:solidFill>
                  <a:schemeClr val="tx1"/>
                </a:solidFill>
              </a:endParaRPr>
            </a:p>
          </p:txBody>
        </p: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2435BD80-CA40-477D-838A-60576EE6152A}"/>
              </a:ext>
            </a:extLst>
          </p:cNvPr>
          <p:cNvSpPr/>
          <p:nvPr/>
        </p:nvSpPr>
        <p:spPr>
          <a:xfrm>
            <a:off x="3074303" y="4081844"/>
            <a:ext cx="370856" cy="333468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88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064FCAA-B929-4109-B2D0-E4E714FCCA89}"/>
              </a:ext>
            </a:extLst>
          </p:cNvPr>
          <p:cNvSpPr/>
          <p:nvPr/>
        </p:nvSpPr>
        <p:spPr>
          <a:xfrm>
            <a:off x="3576329" y="4062886"/>
            <a:ext cx="370856" cy="333468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88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D0106A1-3910-4DF7-A98C-1BDED97ECA8B}"/>
              </a:ext>
            </a:extLst>
          </p:cNvPr>
          <p:cNvSpPr/>
          <p:nvPr/>
        </p:nvSpPr>
        <p:spPr>
          <a:xfrm>
            <a:off x="3074302" y="4451850"/>
            <a:ext cx="370856" cy="333468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88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6E3BE54-CB83-422D-AEB5-1B6871CEBFD9}"/>
              </a:ext>
            </a:extLst>
          </p:cNvPr>
          <p:cNvSpPr/>
          <p:nvPr/>
        </p:nvSpPr>
        <p:spPr>
          <a:xfrm>
            <a:off x="3547892" y="4443860"/>
            <a:ext cx="549547" cy="333468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88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FAE342-6A75-4B99-B33F-7028A5344814}"/>
              </a:ext>
            </a:extLst>
          </p:cNvPr>
          <p:cNvCxnSpPr>
            <a:cxnSpLocks/>
          </p:cNvCxnSpPr>
          <p:nvPr/>
        </p:nvCxnSpPr>
        <p:spPr>
          <a:xfrm flipV="1">
            <a:off x="4078355" y="2137895"/>
            <a:ext cx="2481190" cy="203308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87517DA-AEF1-4AA4-AB95-4A4E632F7E07}"/>
              </a:ext>
            </a:extLst>
          </p:cNvPr>
          <p:cNvCxnSpPr>
            <a:cxnSpLocks/>
          </p:cNvCxnSpPr>
          <p:nvPr/>
        </p:nvCxnSpPr>
        <p:spPr>
          <a:xfrm flipV="1">
            <a:off x="4172483" y="4295862"/>
            <a:ext cx="2462107" cy="24503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75536E-E00A-457E-B376-A7C622D418C8}"/>
              </a:ext>
            </a:extLst>
          </p:cNvPr>
          <p:cNvCxnSpPr>
            <a:cxnSpLocks/>
          </p:cNvCxnSpPr>
          <p:nvPr/>
        </p:nvCxnSpPr>
        <p:spPr>
          <a:xfrm flipH="1">
            <a:off x="1696761" y="3429000"/>
            <a:ext cx="5954046" cy="71886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DC272F89-0B18-48FD-880E-E6F234DC1317}"/>
              </a:ext>
            </a:extLst>
          </p:cNvPr>
          <p:cNvCxnSpPr>
            <a:cxnSpLocks/>
          </p:cNvCxnSpPr>
          <p:nvPr/>
        </p:nvCxnSpPr>
        <p:spPr>
          <a:xfrm flipH="1" flipV="1">
            <a:off x="1763115" y="4669240"/>
            <a:ext cx="5855367" cy="99200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인수 전달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다음과 같은 구문으로 함수를 호출할 경우 </a:t>
            </a:r>
            <a:r>
              <a:rPr lang="ko-KR" altLang="en-US" dirty="0" err="1"/>
              <a:t>출력값은</a:t>
            </a:r>
            <a:r>
              <a:rPr lang="ko-KR" altLang="en-US" dirty="0"/>
              <a:t> 무엇일까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</a:rPr>
              <a:t>nPrintln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＂사랑한다 사랑한다 사랑한다＂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, 3)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다음 구문은 무엇이 잘못되었는가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 err="1"/>
              <a:t>nPrintln</a:t>
            </a:r>
            <a:r>
              <a:rPr lang="en-US" altLang="ko-KR" dirty="0"/>
              <a:t>(4, </a:t>
            </a:r>
            <a:r>
              <a:rPr lang="ko-KR" altLang="en-US" dirty="0"/>
              <a:t>＂사랑한다 사랑한다 사랑한다＂</a:t>
            </a:r>
            <a:r>
              <a:rPr lang="en-US" altLang="ko-KR" dirty="0"/>
              <a:t>)  </a:t>
            </a:r>
            <a:r>
              <a:rPr lang="en-US" altLang="ko-KR" dirty="0">
                <a:solidFill>
                  <a:srgbClr val="00B050"/>
                </a:solidFill>
              </a:rPr>
              <a:t># error. </a:t>
            </a:r>
            <a:r>
              <a:rPr lang="ko-KR" altLang="en-US" dirty="0">
                <a:solidFill>
                  <a:srgbClr val="00B050"/>
                </a:solidFill>
              </a:rPr>
              <a:t>순서 불일치</a:t>
            </a:r>
            <a:br>
              <a:rPr lang="en-US" altLang="ko-KR" dirty="0">
                <a:solidFill>
                  <a:srgbClr val="00B050"/>
                </a:solidFill>
              </a:rPr>
            </a:br>
            <a:r>
              <a:rPr lang="en-US" altLang="ko-KR" dirty="0" err="1"/>
              <a:t>nPrintln</a:t>
            </a:r>
            <a:r>
              <a:rPr lang="en-US" altLang="ko-KR" dirty="0"/>
              <a:t>(</a:t>
            </a:r>
            <a:r>
              <a:rPr lang="ko-KR" altLang="en-US" dirty="0"/>
              <a:t>＂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사랑한다 사랑한다 사랑한다</a:t>
            </a:r>
            <a:r>
              <a:rPr lang="ko-KR" altLang="en-US" dirty="0"/>
              <a:t>＂</a:t>
            </a:r>
            <a:r>
              <a:rPr lang="en-US" altLang="ko-KR" dirty="0"/>
              <a:t>)      </a:t>
            </a:r>
            <a:r>
              <a:rPr lang="en-US" altLang="ko-KR" dirty="0">
                <a:solidFill>
                  <a:srgbClr val="00B050"/>
                </a:solidFill>
              </a:rPr>
              <a:t># error. </a:t>
            </a:r>
            <a:r>
              <a:rPr lang="ko-KR" altLang="en-US" dirty="0">
                <a:solidFill>
                  <a:srgbClr val="00B050"/>
                </a:solidFill>
              </a:rPr>
              <a:t>개수 불일치</a:t>
            </a:r>
            <a:br>
              <a:rPr lang="en-US" altLang="ko-KR" dirty="0">
                <a:solidFill>
                  <a:srgbClr val="00B050"/>
                </a:solidFill>
              </a:rPr>
            </a:br>
            <a:r>
              <a:rPr lang="en-US" altLang="ko-KR" dirty="0" err="1"/>
              <a:t>nPrintln</a:t>
            </a:r>
            <a:r>
              <a:rPr lang="en-US" altLang="ko-KR" dirty="0"/>
              <a:t>(4)  </a:t>
            </a:r>
            <a:r>
              <a:rPr lang="en-US" altLang="ko-KR" dirty="0">
                <a:solidFill>
                  <a:srgbClr val="00B050"/>
                </a:solidFill>
              </a:rPr>
              <a:t># error. </a:t>
            </a:r>
            <a:r>
              <a:rPr lang="ko-KR" altLang="en-US" dirty="0">
                <a:solidFill>
                  <a:srgbClr val="00B050"/>
                </a:solidFill>
              </a:rPr>
              <a:t>개수 불일치</a:t>
            </a:r>
            <a:br>
              <a:rPr lang="en-US" altLang="ko-KR" dirty="0"/>
            </a:br>
            <a:r>
              <a:rPr lang="en-US" altLang="ko-KR" dirty="0" err="1"/>
              <a:t>nPrintln</a:t>
            </a:r>
            <a:r>
              <a:rPr lang="en-US" altLang="ko-KR" dirty="0"/>
              <a:t>( )    </a:t>
            </a:r>
            <a:r>
              <a:rPr lang="en-US" altLang="ko-KR" dirty="0">
                <a:solidFill>
                  <a:srgbClr val="00B050"/>
                </a:solidFill>
              </a:rPr>
              <a:t># error</a:t>
            </a:r>
            <a:endParaRPr lang="ko-KR" altLang="en-US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8519" y="1666583"/>
            <a:ext cx="3698191" cy="106067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</a:t>
            </a:r>
            <a:r>
              <a:rPr lang="en-US" altLang="ko-KR" sz="1791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nPrintln</a:t>
            </a: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(message, n):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for </a:t>
            </a:r>
            <a:r>
              <a:rPr lang="en-US" altLang="ko-KR" sz="1791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i</a:t>
            </a: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in range(0, n):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 print(message)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0749" y="3615684"/>
            <a:ext cx="3179961" cy="103012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사랑한다 사랑한다 사랑한다</a:t>
            </a:r>
            <a:endParaRPr lang="en-US" altLang="ko-KR" sz="17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사랑한다 사랑한다 사랑한다</a:t>
            </a:r>
            <a:endParaRPr lang="en-US" altLang="ko-KR" sz="17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사랑한다 사랑한다 사랑한다</a:t>
            </a:r>
            <a:endParaRPr lang="en-US" altLang="ko-KR" sz="17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7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9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키워드 인수는 인수의 이름을 명시적으로 지정해서 전달하는 방법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다음 구문은 무엇이 잘못되었는가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nPrintln(4, </a:t>
            </a:r>
            <a:r>
              <a:rPr lang="ko-KR" altLang="en-US" dirty="0"/>
              <a:t>＂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사랑한다 사랑한다 사랑한다</a:t>
            </a:r>
            <a:r>
              <a:rPr lang="ko-KR" altLang="en-US" dirty="0"/>
              <a:t>＂</a:t>
            </a:r>
            <a:r>
              <a:rPr lang="en-US" altLang="ko-KR" dirty="0"/>
              <a:t>) 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nPrintln(n=4, message=</a:t>
            </a:r>
            <a:r>
              <a:rPr lang="ko-KR" altLang="en-US" dirty="0"/>
              <a:t>＂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사랑한다 사랑한다 사랑한다</a:t>
            </a:r>
            <a:r>
              <a:rPr lang="ko-KR" altLang="en-US" dirty="0"/>
              <a:t>＂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111" y="2068630"/>
            <a:ext cx="8208912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</a:t>
            </a:r>
            <a:r>
              <a:rPr lang="en-US" altLang="ko-KR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calc</a:t>
            </a: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(x, y, z):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return (</a:t>
            </a:r>
            <a:r>
              <a:rPr lang="en-US" altLang="ko-KR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x+y</a:t>
            </a: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)*z</a:t>
            </a:r>
          </a:p>
          <a:p>
            <a:pPr latinLnBrk="1">
              <a:lnSpc>
                <a:spcPct val="120000"/>
              </a:lnSpc>
            </a:pPr>
            <a:endParaRPr lang="en-US" altLang="ko-KR" sz="200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  <a:cs typeface="Arial" panose="020B0604020202020204" pitchFamily="34" charset="0"/>
              </a:rPr>
              <a:t>sum= calc(z=30, x=10, y=20)     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calc(10,20,30)</a:t>
            </a:r>
            <a:r>
              <a:rPr lang="ko-KR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2000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  <a:cs typeface="Arial" panose="020B0604020202020204" pitchFamily="34" charset="0"/>
              </a:rPr>
              <a:t>print(sum)  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900</a:t>
            </a:r>
            <a:endParaRPr lang="en-US" altLang="ko-KR" sz="2000" kern="0" dirty="0">
              <a:solidFill>
                <a:srgbClr val="00B05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 rot="5139507">
            <a:off x="3240874" y="5298101"/>
            <a:ext cx="371854" cy="78928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6" name="TextBox 5"/>
          <p:cNvSpPr txBox="1"/>
          <p:nvPr/>
        </p:nvSpPr>
        <p:spPr>
          <a:xfrm>
            <a:off x="3834383" y="5477471"/>
            <a:ext cx="1970680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91" b="1" dirty="0">
                <a:solidFill>
                  <a:srgbClr val="00B050"/>
                </a:solidFill>
              </a:rPr>
              <a:t>수정하면</a:t>
            </a:r>
          </a:p>
        </p:txBody>
      </p:sp>
    </p:spTree>
    <p:extLst>
      <p:ext uri="{BB962C8B-B14F-4D97-AF65-F5344CB8AC3E}">
        <p14:creationId xmlns:p14="http://schemas.microsoft.com/office/powerpoint/2010/main" val="1296469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 </a:t>
            </a:r>
            <a:r>
              <a:rPr lang="en-US" altLang="ko-KR" dirty="0"/>
              <a:t>(</a:t>
            </a:r>
            <a:r>
              <a:rPr lang="ko-KR" altLang="en-US" dirty="0" err="1"/>
              <a:t>가변인수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인수 </a:t>
            </a:r>
            <a:r>
              <a:rPr lang="ko-KR" altLang="en-US" dirty="0" err="1"/>
              <a:t>갯수가</a:t>
            </a:r>
            <a:r>
              <a:rPr lang="ko-KR" altLang="en-US" dirty="0"/>
              <a:t> </a:t>
            </a:r>
            <a:r>
              <a:rPr lang="ko-KR" altLang="en-US" dirty="0" err="1"/>
              <a:t>정해져있지</a:t>
            </a:r>
            <a:r>
              <a:rPr lang="ko-KR" altLang="en-US" dirty="0"/>
              <a:t> 않고 가변적으로 호출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print() </a:t>
            </a:r>
            <a:r>
              <a:rPr lang="ko-KR" altLang="en-US" dirty="0"/>
              <a:t>함수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print() </a:t>
            </a:r>
            <a:r>
              <a:rPr lang="ko-KR" altLang="en-US" dirty="0"/>
              <a:t>함수에서 </a:t>
            </a:r>
            <a:r>
              <a:rPr lang="en-US" altLang="ko-KR" dirty="0"/>
              <a:t>end, </a:t>
            </a:r>
            <a:r>
              <a:rPr lang="en-US" altLang="ko-KR" dirty="0" err="1"/>
              <a:t>sep</a:t>
            </a:r>
            <a:r>
              <a:rPr lang="ko-KR" altLang="en-US" dirty="0"/>
              <a:t>의 처리는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print("Hello", end=" ", </a:t>
            </a:r>
            <a:r>
              <a:rPr lang="en-US" altLang="ko-KR" dirty="0" err="1"/>
              <a:t>sep</a:t>
            </a:r>
            <a:r>
              <a:rPr lang="en-US" altLang="ko-KR" dirty="0"/>
              <a:t>="#")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7" y="2374216"/>
            <a:ext cx="6385611" cy="1635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print(*</a:t>
            </a:r>
            <a:r>
              <a:rPr lang="en-US" altLang="ko-KR" sz="1791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args</a:t>
            </a: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): 	</a:t>
            </a:r>
            <a:r>
              <a: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en-US" altLang="ko-KR" sz="1791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args</a:t>
            </a:r>
            <a:r>
              <a:rPr lang="ko-KR" altLang="en-US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는 </a:t>
            </a:r>
            <a:r>
              <a:rPr lang="ko-KR" altLang="en-US" sz="1791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튜플</a:t>
            </a:r>
            <a:r>
              <a:rPr lang="ko-KR" altLang="en-US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변수로 정의 됨</a:t>
            </a:r>
            <a:endParaRPr lang="en-US" altLang="ko-KR" sz="1791" kern="0" dirty="0">
              <a:solidFill>
                <a:srgbClr val="FF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...</a:t>
            </a:r>
          </a:p>
          <a:p>
            <a:pPr latinLnBrk="1">
              <a:lnSpc>
                <a:spcPct val="120000"/>
              </a:lnSpc>
            </a:pPr>
            <a:endParaRPr lang="en-US" altLang="ko-KR" sz="1791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print()  		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args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(,)</a:t>
            </a:r>
          </a:p>
          <a:p>
            <a:r>
              <a:rPr lang="en-US" altLang="ko-KR" sz="1791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print(1,2,3,4)		</a:t>
            </a:r>
            <a:r>
              <a: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en-US" altLang="ko-KR" sz="1791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args</a:t>
            </a:r>
            <a:r>
              <a: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(1,2,3,4)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6111" y="5661248"/>
            <a:ext cx="6528256" cy="801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print(*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args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 end="\n", </a:t>
            </a:r>
            <a:r>
              <a:rPr lang="en-US" altLang="ko-KR" sz="199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sep</a:t>
            </a: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=" "):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     ...</a:t>
            </a:r>
            <a:endParaRPr lang="en-US" altLang="ko-KR" sz="1990" kern="0" dirty="0">
              <a:solidFill>
                <a:srgbClr val="FF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5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388" dirty="0"/>
              <a:t>함수 호출 예 </a:t>
            </a:r>
            <a:r>
              <a:rPr lang="en-US" altLang="ko-KR" sz="2388" dirty="0"/>
              <a:t>(</a:t>
            </a:r>
            <a:r>
              <a:rPr lang="ko-KR" altLang="en-US" sz="2388" dirty="0"/>
              <a:t>가변 인수</a:t>
            </a:r>
            <a:r>
              <a:rPr lang="en-US" altLang="ko-KR" sz="2388" dirty="0"/>
              <a:t>, </a:t>
            </a:r>
            <a:r>
              <a:rPr lang="ko-KR" altLang="en-US" sz="2388" dirty="0"/>
              <a:t>키워드 인수</a:t>
            </a:r>
            <a:r>
              <a:rPr lang="en-US" altLang="ko-KR" sz="2388" dirty="0"/>
              <a:t>, </a:t>
            </a:r>
            <a:r>
              <a:rPr lang="ko-KR" altLang="en-US" sz="2388" dirty="0"/>
              <a:t>인수 기본값 사용</a:t>
            </a:r>
            <a:r>
              <a:rPr lang="en-US" altLang="ko-KR" sz="2388" dirty="0"/>
              <a:t>)</a:t>
            </a:r>
            <a:endParaRPr lang="ko-KR" altLang="en-US" sz="2388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여러 가변 수의 합을 출력하는 함수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094980" y="1692871"/>
            <a:ext cx="8500043" cy="44979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&gt;&gt;&gt;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print_sum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(*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nums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sumfmt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"Sum is %d"):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sum = 0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for n in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nums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: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	sum += n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sumfmt%sum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&gt;&gt;&gt;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print_sum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()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 is 0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&gt;&gt;&gt;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print_sum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(1,2,3,4,5)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 is 15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&gt;&gt;&gt;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print_sum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(1,2,3,4,5,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sumfmt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전체 합은 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%d </a:t>
            </a:r>
            <a:r>
              <a:rPr lang="ko-KR" altLang="en-US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입니다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.")</a:t>
            </a:r>
          </a:p>
          <a:p>
            <a:pPr latinLnBrk="1">
              <a:lnSpc>
                <a:spcPct val="120000"/>
              </a:lnSpc>
            </a:pPr>
            <a:r>
              <a:rPr lang="ko-KR" altLang="en-US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전체 합은 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15 </a:t>
            </a:r>
            <a:r>
              <a:rPr lang="ko-KR" altLang="en-US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입니다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.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070706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인수를 갖고 함수가 호출될 때</a:t>
            </a:r>
            <a:r>
              <a:rPr lang="en-US" altLang="ko-KR" dirty="0"/>
              <a:t>, </a:t>
            </a:r>
            <a:r>
              <a:rPr lang="ko-KR" altLang="en-US" dirty="0"/>
              <a:t>인수 자체는 변경 안됨</a:t>
            </a:r>
            <a:r>
              <a:rPr lang="en-US" altLang="ko-KR" dirty="0"/>
              <a:t>. </a:t>
            </a:r>
            <a:r>
              <a:rPr lang="ko-KR" altLang="en-US" dirty="0"/>
              <a:t>그러나 인수 내부 아이템은 변경 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인수값</a:t>
            </a:r>
            <a:r>
              <a:rPr lang="ko-KR" altLang="en-US" dirty="0"/>
              <a:t> 자체를 변경하더라도 매개변수의 값은 변경되지 않는다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인수가 </a:t>
            </a:r>
            <a:r>
              <a:rPr lang="en-US" altLang="ko-KR" dirty="0">
                <a:solidFill>
                  <a:srgbClr val="FF0000"/>
                </a:solidFill>
              </a:rPr>
              <a:t>mutable </a:t>
            </a:r>
            <a:r>
              <a:rPr lang="ko-KR" altLang="en-US" dirty="0">
                <a:solidFill>
                  <a:srgbClr val="FF0000"/>
                </a:solidFill>
              </a:rPr>
              <a:t>자료형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셋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딕트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/>
              <a:t>함수 내부에서 매개변수의 </a:t>
            </a:r>
            <a:r>
              <a:rPr lang="ko-KR" altLang="en-US" dirty="0" err="1"/>
              <a:t>내부값을</a:t>
            </a:r>
            <a:r>
              <a:rPr lang="ko-KR" altLang="en-US" dirty="0"/>
              <a:t> 수정하여 매개변수의 값을 수정할 수 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0696" y="3284982"/>
            <a:ext cx="2284197" cy="23953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modify1(s):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s = "Welcome"</a:t>
            </a:r>
          </a:p>
          <a:p>
            <a:pPr latinLnBrk="1">
              <a:lnSpc>
                <a:spcPct val="120000"/>
              </a:lnSpc>
            </a:pPr>
            <a:endParaRPr lang="en-US" altLang="ko-KR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msg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"Hello!"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msg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modify1(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msg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msg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9764" y="5923184"/>
            <a:ext cx="2414346" cy="677404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Hello!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Hello!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2419" y="3277459"/>
            <a:ext cx="2790315" cy="23953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modify1(L):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L = ['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a','b','c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']</a:t>
            </a:r>
          </a:p>
          <a:p>
            <a:pPr latinLnBrk="1">
              <a:lnSpc>
                <a:spcPct val="120000"/>
              </a:lnSpc>
            </a:pPr>
            <a:endParaRPr lang="en-US" altLang="ko-KR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modify1(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33512" y="5898829"/>
            <a:ext cx="2284197" cy="677404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[1, 2, 3]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[1, 2, 3]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90767" y="3277459"/>
            <a:ext cx="2284197" cy="23953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modify1(L):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L[0] = 'a'</a:t>
            </a:r>
          </a:p>
          <a:p>
            <a:pPr latinLnBrk="1">
              <a:lnSpc>
                <a:spcPct val="120000"/>
              </a:lnSpc>
            </a:pPr>
            <a:endParaRPr lang="en-US" altLang="ko-KR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modify1(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90767" y="5894868"/>
            <a:ext cx="2284197" cy="677404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[1, 2</a:t>
            </a:r>
            <a:r>
              <a:rPr lang="en-US" altLang="ko-KR" sz="1600">
                <a:latin typeface="Consolas" panose="020B0609020204030204" pitchFamily="49" charset="0"/>
                <a:cs typeface="Arial" panose="020B0604020202020204" pitchFamily="34" charset="0"/>
              </a:rPr>
              <a:t>, 3]</a:t>
            </a:r>
            <a:endParaRPr lang="en-US" altLang="ko-KR" sz="16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['a', 2, 3]</a:t>
            </a:r>
          </a:p>
        </p:txBody>
      </p:sp>
    </p:spTree>
    <p:extLst>
      <p:ext uri="{BB962C8B-B14F-4D97-AF65-F5344CB8AC3E}">
        <p14:creationId xmlns:p14="http://schemas.microsoft.com/office/powerpoint/2010/main" val="2086181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인수의 </a:t>
            </a:r>
            <a:r>
              <a:rPr lang="ko-KR" altLang="en-US" dirty="0" err="1"/>
              <a:t>참조값을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할당한 것과 같음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1176246" y="1854201"/>
            <a:ext cx="2446400" cy="2173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modify1(L):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L = ['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a','b','c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']</a:t>
            </a:r>
          </a:p>
          <a:p>
            <a:pPr latinLnBrk="1">
              <a:lnSpc>
                <a:spcPct val="120000"/>
              </a:lnSpc>
            </a:pPr>
            <a:endParaRPr lang="en-US" altLang="ko-KR" sz="160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modify1(</a:t>
            </a:r>
            <a:r>
              <a:rPr lang="en-US" altLang="ko-KR" sz="1600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6246" y="4207178"/>
            <a:ext cx="2284197" cy="677404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393" dirty="0">
                <a:latin typeface="Consolas" panose="020B0609020204030204" pitchFamily="49" charset="0"/>
                <a:cs typeface="Arial" panose="020B0604020202020204" pitchFamily="34" charset="0"/>
              </a:rPr>
              <a:t>[1, 2, 2]</a:t>
            </a:r>
          </a:p>
          <a:p>
            <a:r>
              <a:rPr lang="en-US" altLang="ko-KR" sz="1393" dirty="0">
                <a:latin typeface="Consolas" panose="020B0609020204030204" pitchFamily="49" charset="0"/>
                <a:cs typeface="Arial" panose="020B0604020202020204" pitchFamily="34" charset="0"/>
              </a:rPr>
              <a:t>[1, 2, 3]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49279" y="1856610"/>
            <a:ext cx="1836315" cy="2139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modify1(L):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L[0] = 'a'</a:t>
            </a:r>
          </a:p>
          <a:p>
            <a:pPr latinLnBrk="1">
              <a:lnSpc>
                <a:spcPct val="120000"/>
              </a:lnSpc>
            </a:pPr>
            <a:endParaRPr lang="en-US" altLang="ko-KR" sz="160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modify1(</a:t>
            </a:r>
            <a:r>
              <a:rPr lang="en-US" altLang="ko-KR" sz="1600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49279" y="4207178"/>
            <a:ext cx="1836315" cy="677404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393" dirty="0">
                <a:latin typeface="Consolas" panose="020B0609020204030204" pitchFamily="49" charset="0"/>
                <a:cs typeface="Arial" panose="020B0604020202020204" pitchFamily="34" charset="0"/>
              </a:rPr>
              <a:t>[1, 2, 2]</a:t>
            </a:r>
          </a:p>
          <a:p>
            <a:r>
              <a:rPr lang="en-US" altLang="ko-KR" sz="1393" dirty="0">
                <a:latin typeface="Consolas" panose="020B0609020204030204" pitchFamily="49" charset="0"/>
                <a:cs typeface="Arial" panose="020B0604020202020204" pitchFamily="34" charset="0"/>
              </a:rPr>
              <a:t>['a', 2, 3]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7445" y="2424515"/>
            <a:ext cx="2284196" cy="15828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 = </a:t>
            </a:r>
            <a:r>
              <a:rPr lang="en-US" altLang="ko-KR" sz="1600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endParaRPr lang="en-US" altLang="ko-KR" sz="1600" kern="0" dirty="0">
              <a:solidFill>
                <a:srgbClr val="FF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 = ['a', 'b', 'c']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43232" y="2390377"/>
            <a:ext cx="1836315" cy="15828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 = </a:t>
            </a:r>
            <a:r>
              <a:rPr lang="en-US" altLang="ko-KR" sz="1600" kern="0" dirty="0" err="1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endParaRPr lang="en-US" altLang="ko-KR" sz="1600" kern="0" dirty="0">
              <a:solidFill>
                <a:srgbClr val="FF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L[0] = 'a'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DDC1971-05A7-41FE-B893-9CFFA28AE22F}"/>
              </a:ext>
            </a:extLst>
          </p:cNvPr>
          <p:cNvGraphicFramePr>
            <a:graphicFrameLocks noGrp="1"/>
          </p:cNvGraphicFramePr>
          <p:nvPr/>
        </p:nvGraphicFramePr>
        <p:xfrm>
          <a:off x="4748844" y="4515528"/>
          <a:ext cx="1317789" cy="36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3">
                  <a:extLst>
                    <a:ext uri="{9D8B030D-6E8A-4147-A177-3AD203B41FA5}">
                      <a16:colId xmlns:a16="http://schemas.microsoft.com/office/drawing/2014/main" val="3532455378"/>
                    </a:ext>
                  </a:extLst>
                </a:gridCol>
                <a:gridCol w="439263">
                  <a:extLst>
                    <a:ext uri="{9D8B030D-6E8A-4147-A177-3AD203B41FA5}">
                      <a16:colId xmlns:a16="http://schemas.microsoft.com/office/drawing/2014/main" val="3540843759"/>
                    </a:ext>
                  </a:extLst>
                </a:gridCol>
                <a:gridCol w="439263">
                  <a:extLst>
                    <a:ext uri="{9D8B030D-6E8A-4147-A177-3AD203B41FA5}">
                      <a16:colId xmlns:a16="http://schemas.microsoft.com/office/drawing/2014/main" val="2740175298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39968"/>
                  </a:ext>
                </a:extLst>
              </a:tr>
            </a:tbl>
          </a:graphicData>
        </a:graphic>
      </p:graphicFrame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A1CE580A-16D5-4411-BFA9-0B0E54E4A1EA}"/>
              </a:ext>
            </a:extLst>
          </p:cNvPr>
          <p:cNvGraphicFramePr>
            <a:graphicFrameLocks noGrp="1"/>
          </p:cNvGraphicFramePr>
          <p:nvPr/>
        </p:nvGraphicFramePr>
        <p:xfrm>
          <a:off x="4748843" y="5153398"/>
          <a:ext cx="1317789" cy="36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3">
                  <a:extLst>
                    <a:ext uri="{9D8B030D-6E8A-4147-A177-3AD203B41FA5}">
                      <a16:colId xmlns:a16="http://schemas.microsoft.com/office/drawing/2014/main" val="3532455378"/>
                    </a:ext>
                  </a:extLst>
                </a:gridCol>
                <a:gridCol w="439263">
                  <a:extLst>
                    <a:ext uri="{9D8B030D-6E8A-4147-A177-3AD203B41FA5}">
                      <a16:colId xmlns:a16="http://schemas.microsoft.com/office/drawing/2014/main" val="3540843759"/>
                    </a:ext>
                  </a:extLst>
                </a:gridCol>
                <a:gridCol w="439263">
                  <a:extLst>
                    <a:ext uri="{9D8B030D-6E8A-4147-A177-3AD203B41FA5}">
                      <a16:colId xmlns:a16="http://schemas.microsoft.com/office/drawing/2014/main" val="2740175298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'a'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'b'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'c'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399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BC22EF-3FC8-4553-8DAD-C65D58A8983D}"/>
              </a:ext>
            </a:extLst>
          </p:cNvPr>
          <p:cNvSpPr txBox="1"/>
          <p:nvPr/>
        </p:nvSpPr>
        <p:spPr>
          <a:xfrm>
            <a:off x="3555391" y="4517029"/>
            <a:ext cx="561858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 err="1">
                <a:latin typeface="Consolas" panose="020B0609020204030204" pitchFamily="49" charset="0"/>
              </a:rPr>
              <a:t>lst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71971-B7E7-4D79-ADBB-C40E5292135D}"/>
              </a:ext>
            </a:extLst>
          </p:cNvPr>
          <p:cNvSpPr txBox="1"/>
          <p:nvPr/>
        </p:nvSpPr>
        <p:spPr>
          <a:xfrm>
            <a:off x="3526516" y="5138544"/>
            <a:ext cx="309804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L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B2FB04-5E89-43DD-BF5A-EE729930B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4117249" y="4700054"/>
            <a:ext cx="631595" cy="75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C885BE-1D4D-46D3-BB79-10A717EAC866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836320" y="4846950"/>
            <a:ext cx="912522" cy="4753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5A75F4F-88EE-4B1E-A881-DEA4FC776A19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3836320" y="5322321"/>
            <a:ext cx="912523" cy="1560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667B6D8E-A3AC-4FE1-8959-4BEB137E6C61}"/>
              </a:ext>
            </a:extLst>
          </p:cNvPr>
          <p:cNvGraphicFramePr>
            <a:graphicFrameLocks noGrp="1"/>
          </p:cNvGraphicFramePr>
          <p:nvPr/>
        </p:nvGraphicFramePr>
        <p:xfrm>
          <a:off x="9758731" y="4515528"/>
          <a:ext cx="1317789" cy="36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3">
                  <a:extLst>
                    <a:ext uri="{9D8B030D-6E8A-4147-A177-3AD203B41FA5}">
                      <a16:colId xmlns:a16="http://schemas.microsoft.com/office/drawing/2014/main" val="3532455378"/>
                    </a:ext>
                  </a:extLst>
                </a:gridCol>
                <a:gridCol w="439263">
                  <a:extLst>
                    <a:ext uri="{9D8B030D-6E8A-4147-A177-3AD203B41FA5}">
                      <a16:colId xmlns:a16="http://schemas.microsoft.com/office/drawing/2014/main" val="3540843759"/>
                    </a:ext>
                  </a:extLst>
                </a:gridCol>
                <a:gridCol w="439263">
                  <a:extLst>
                    <a:ext uri="{9D8B030D-6E8A-4147-A177-3AD203B41FA5}">
                      <a16:colId xmlns:a16="http://schemas.microsoft.com/office/drawing/2014/main" val="2740175298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'a'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0999" marR="90999" marT="45500" marB="4550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3996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18D355B-5669-4974-B615-9964F83E3A58}"/>
              </a:ext>
            </a:extLst>
          </p:cNvPr>
          <p:cNvSpPr txBox="1"/>
          <p:nvPr/>
        </p:nvSpPr>
        <p:spPr>
          <a:xfrm>
            <a:off x="8565278" y="4517029"/>
            <a:ext cx="561858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 err="1">
                <a:latin typeface="Consolas" panose="020B0609020204030204" pitchFamily="49" charset="0"/>
              </a:rPr>
              <a:t>lst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056B31-3BB7-4F28-B2FB-2A4D5AC0D262}"/>
              </a:ext>
            </a:extLst>
          </p:cNvPr>
          <p:cNvSpPr txBox="1"/>
          <p:nvPr/>
        </p:nvSpPr>
        <p:spPr>
          <a:xfrm>
            <a:off x="8536403" y="5138544"/>
            <a:ext cx="309804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L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5AC28AC-B351-4F96-A79B-74FEAC9D717A}"/>
              </a:ext>
            </a:extLst>
          </p:cNvPr>
          <p:cNvCxnSpPr>
            <a:stCxn id="30" idx="3"/>
            <a:endCxn id="28" idx="1"/>
          </p:cNvCxnSpPr>
          <p:nvPr/>
        </p:nvCxnSpPr>
        <p:spPr>
          <a:xfrm flipV="1">
            <a:off x="9127136" y="4700054"/>
            <a:ext cx="631595" cy="75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55DE817-A31F-47BF-9AE2-73397661D6C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846207" y="4846950"/>
            <a:ext cx="912522" cy="4753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0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함수에서 </a:t>
            </a:r>
            <a:r>
              <a:rPr lang="en-US" altLang="ko-KR" dirty="0"/>
              <a:t>return </a:t>
            </a:r>
            <a:r>
              <a:rPr lang="ko-KR" altLang="en-US" dirty="0"/>
              <a:t>문이 여러 번 나오는 경우</a:t>
            </a:r>
          </a:p>
          <a:p>
            <a:pPr lvl="1"/>
            <a:r>
              <a:rPr lang="en-US" altLang="ko-KR" dirty="0"/>
              <a:t>return </a:t>
            </a:r>
            <a:r>
              <a:rPr lang="ko-KR" altLang="en-US" dirty="0"/>
              <a:t>문이 여러 번 나오더라도 가장 먼저 </a:t>
            </a:r>
            <a:r>
              <a:rPr lang="en-US" altLang="ko-KR" dirty="0"/>
              <a:t>return</a:t>
            </a:r>
            <a:r>
              <a:rPr lang="ko-KR" altLang="en-US" dirty="0"/>
              <a:t>을 만나는 순간 함수는 값을 반환하고 종료한다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2175" y="2852936"/>
            <a:ext cx="6552728" cy="33899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</a:t>
            </a:r>
            <a:r>
              <a:rPr lang="en-US" altLang="ko-KR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get_max</a:t>
            </a: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</a:t>
            </a:r>
            <a:r>
              <a:rPr lang="en-US" altLang="ko-KR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a,b</a:t>
            </a: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 :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if a &gt; b :   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return  a 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else:        </a:t>
            </a:r>
          </a:p>
          <a:p>
            <a:pPr latinLnBrk="1">
              <a:lnSpc>
                <a:spcPct val="12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return  b</a:t>
            </a:r>
          </a:p>
          <a:p>
            <a:pPr latinLnBrk="1">
              <a:lnSpc>
                <a:spcPct val="120000"/>
              </a:lnSpc>
            </a:pPr>
            <a:endParaRPr lang="en-US" altLang="ko-KR" sz="200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defTabSz="910011">
              <a:lnSpc>
                <a:spcPct val="120000"/>
              </a:lnSpc>
              <a:defRPr/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main</a:t>
            </a:r>
          </a:p>
          <a:p>
            <a:pPr defTabSz="910011">
              <a:lnSpc>
                <a:spcPct val="120000"/>
              </a:lnSpc>
              <a:defRPr/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max= </a:t>
            </a:r>
            <a:r>
              <a:rPr lang="en-US" altLang="ko-KR" sz="2000" kern="0" dirty="0" err="1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get_max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(10, 20)	# </a:t>
            </a:r>
            <a:r>
              <a:rPr lang="ko-KR" altLang="en-US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인수는 </a:t>
            </a: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10, 20 </a:t>
            </a:r>
          </a:p>
          <a:p>
            <a:pPr defTabSz="910011">
              <a:lnSpc>
                <a:spcPct val="120000"/>
              </a:lnSpc>
              <a:defRPr/>
            </a:pPr>
            <a:r>
              <a:rPr lang="en-US" altLang="ko-KR" sz="2000" kern="0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print(max)    		# 20 </a:t>
            </a:r>
            <a:endParaRPr lang="en-US" altLang="ko-KR" sz="2000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87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반환값이</a:t>
            </a:r>
            <a:r>
              <a:rPr lang="ko-KR" altLang="en-US" dirty="0"/>
              <a:t> 여러 개인 경우 </a:t>
            </a:r>
            <a:r>
              <a:rPr lang="en-US" altLang="ko-KR" dirty="0"/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튜플</a:t>
            </a:r>
            <a:r>
              <a:rPr lang="ko-KR" altLang="en-US" dirty="0">
                <a:solidFill>
                  <a:schemeClr val="accent1"/>
                </a:solidFill>
              </a:rPr>
              <a:t> 값 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r>
              <a:rPr lang="ko-KR" altLang="en-US" dirty="0">
                <a:solidFill>
                  <a:schemeClr val="accent1"/>
                </a:solidFill>
              </a:rPr>
              <a:t>개를 반환하는 것과 같음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함수에 </a:t>
            </a:r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이상인 경우 </a:t>
            </a:r>
            <a:r>
              <a:rPr lang="ko-KR" altLang="en-US" dirty="0" err="1"/>
              <a:t>튜플로</a:t>
            </a:r>
            <a:r>
              <a:rPr lang="ko-KR" altLang="en-US" dirty="0"/>
              <a:t> 묶어서 반환한다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두 수를 입력 받아서 두 수의 합과 두 수의 곱을 반환하는 함수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49857" y="2545671"/>
            <a:ext cx="3161744" cy="2573200"/>
            <a:chOff x="849247" y="2529423"/>
            <a:chExt cx="3177049" cy="2585657"/>
          </a:xfrm>
        </p:grpSpPr>
        <p:sp>
          <p:nvSpPr>
            <p:cNvPr id="6" name="TextBox 5"/>
            <p:cNvSpPr txBox="1"/>
            <p:nvPr/>
          </p:nvSpPr>
          <p:spPr>
            <a:xfrm>
              <a:off x="849247" y="2529423"/>
              <a:ext cx="3177049" cy="19127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4F81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def sub():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return 1, 2, 3</a:t>
              </a:r>
            </a:p>
            <a:p>
              <a:pPr latinLnBrk="1">
                <a:lnSpc>
                  <a:spcPct val="120000"/>
                </a:lnSpc>
              </a:pPr>
              <a:endPara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a, b, c = sub()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print(a, b, c)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9247" y="4647690"/>
              <a:ext cx="2784867" cy="467390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sz="1791" dirty="0">
                  <a:latin typeface="Consolas" panose="020B0609020204030204" pitchFamily="49" charset="0"/>
                  <a:cs typeface="Arial" panose="020B0604020202020204" pitchFamily="34" charset="0"/>
                </a:rPr>
                <a:t>1 2 3 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70488" y="2665019"/>
            <a:ext cx="4752964" cy="2194620"/>
            <a:chOff x="3806916" y="3767260"/>
            <a:chExt cx="4775972" cy="2205244"/>
          </a:xfrm>
        </p:grpSpPr>
        <p:grpSp>
          <p:nvGrpSpPr>
            <p:cNvPr id="10" name="그룹 9"/>
            <p:cNvGrpSpPr/>
            <p:nvPr/>
          </p:nvGrpSpPr>
          <p:grpSpPr>
            <a:xfrm>
              <a:off x="3806916" y="3767260"/>
              <a:ext cx="4775972" cy="2205244"/>
              <a:chOff x="3896926" y="3001435"/>
              <a:chExt cx="4775972" cy="2205244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175" t="9346" r="2971"/>
              <a:stretch/>
            </p:blipFill>
            <p:spPr>
              <a:xfrm>
                <a:off x="3896926" y="3001435"/>
                <a:ext cx="4775972" cy="220524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010574" y="3343346"/>
                <a:ext cx="1299701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" b="1" dirty="0">
                    <a:solidFill>
                      <a:schemeClr val="accent2">
                        <a:lumMod val="25000"/>
                      </a:schemeClr>
                    </a:solidFill>
                  </a:rPr>
                  <a:t>a   b   c</a:t>
                </a:r>
                <a:endParaRPr lang="ko-KR" altLang="en-US" sz="1990" b="1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701783" y="3883603"/>
              <a:ext cx="1305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/>
                <a:t>함수 </a:t>
              </a:r>
              <a:r>
                <a:rPr lang="en-US" altLang="ko-KR" sz="1990" b="1" dirty="0"/>
                <a:t>sub</a:t>
              </a:r>
              <a:endParaRPr lang="ko-KR" altLang="en-US" sz="1990" b="1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2062" t="14586" r="8442" b="65586"/>
          <a:stretch/>
        </p:blipFill>
        <p:spPr>
          <a:xfrm>
            <a:off x="8370888" y="3245879"/>
            <a:ext cx="579378" cy="3078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9859" y="5332668"/>
            <a:ext cx="8389180" cy="793551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t = sub()	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 t = (1, 2, 3)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a, b = sub()  	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en-US" altLang="ko-KR" sz="1990" kern="0" dirty="0" err="1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ValueError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: too many values to unpack (expected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7694-4559-44A4-8B64-35A802284953}"/>
              </a:ext>
            </a:extLst>
          </p:cNvPr>
          <p:cNvSpPr txBox="1"/>
          <p:nvPr/>
        </p:nvSpPr>
        <p:spPr>
          <a:xfrm>
            <a:off x="7743795" y="34074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반환값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6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564904"/>
            <a:ext cx="10660616" cy="1944216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III – 7</a:t>
            </a:r>
            <a:r>
              <a:rPr kumimoji="1"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200" dirty="0"/>
            </a:br>
            <a:r>
              <a:rPr kumimoji="1" lang="ko-KR" altLang="en-US" dirty="0"/>
              <a:t>함수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모듈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라이브러리 패키지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406A8-1295-8F49-A4EA-E34802F7DDFF}"/>
              </a:ext>
            </a:extLst>
          </p:cNvPr>
          <p:cNvSpPr txBox="1"/>
          <p:nvPr/>
        </p:nvSpPr>
        <p:spPr>
          <a:xfrm>
            <a:off x="2400300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DB5C-8C5B-BD4D-BE46-B55C1A6912B3}"/>
              </a:ext>
            </a:extLst>
          </p:cNvPr>
          <p:cNvSpPr txBox="1"/>
          <p:nvPr/>
        </p:nvSpPr>
        <p:spPr>
          <a:xfrm>
            <a:off x="1457325" y="26431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반환 값이 여러 개인 경우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두 수를 입력 받아서 두 수의 합과 두 수의 곱을 반환하는 함수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674143" y="2564904"/>
            <a:ext cx="6846451" cy="3867647"/>
            <a:chOff x="791580" y="1718810"/>
            <a:chExt cx="6879595" cy="3886370"/>
          </a:xfrm>
        </p:grpSpPr>
        <p:sp>
          <p:nvSpPr>
            <p:cNvPr id="6" name="TextBox 5"/>
            <p:cNvSpPr txBox="1"/>
            <p:nvPr/>
          </p:nvSpPr>
          <p:spPr>
            <a:xfrm>
              <a:off x="791580" y="1718810"/>
              <a:ext cx="6496642" cy="3759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4F81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def 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add_multiply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x,y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):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  sum = x + y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  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mult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= x * y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  return sum, 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mult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 </a:t>
              </a:r>
              <a:r>
                <a:rPr lang="en-US" altLang="ko-KR" sz="1990" b="1" kern="0" dirty="0">
                  <a:solidFill>
                    <a:srgbClr val="00B05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# </a:t>
              </a:r>
              <a:r>
                <a:rPr lang="ko-KR" altLang="en-US" sz="1990" b="1" kern="0" dirty="0" err="1">
                  <a:solidFill>
                    <a:srgbClr val="00B05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튜플로</a:t>
              </a:r>
              <a:r>
                <a:rPr lang="ko-KR" altLang="en-US" sz="1990" b="1" kern="0" dirty="0">
                  <a:solidFill>
                    <a:srgbClr val="00B05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반환한다</a:t>
              </a:r>
              <a:r>
                <a:rPr lang="en-US" altLang="ko-KR" sz="1990" b="1" kern="0" dirty="0">
                  <a:solidFill>
                    <a:srgbClr val="00B05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. </a:t>
              </a:r>
            </a:p>
            <a:p>
              <a:pPr latinLnBrk="1">
                <a:lnSpc>
                  <a:spcPct val="120000"/>
                </a:lnSpc>
              </a:pPr>
              <a:endParaRPr lang="en-US" altLang="ko-KR" sz="199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B05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# main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a = 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int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(input('Enter a : '))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b = 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int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(input('Enter b : '))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m, n = 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add_multiply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199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a,b</a:t>
              </a: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) 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print(m, n)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35960" y="4660075"/>
              <a:ext cx="1935215" cy="945105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sz="1791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Enter a : 10</a:t>
              </a:r>
            </a:p>
            <a:p>
              <a:r>
                <a:rPr lang="en-US" altLang="ko-KR" sz="1791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Enter a : 20</a:t>
              </a:r>
            </a:p>
            <a:p>
              <a:r>
                <a:rPr lang="en-US" altLang="ko-KR" sz="1791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30 200</a:t>
              </a:r>
            </a:p>
            <a:p>
              <a:endParaRPr lang="en-US" altLang="ko-KR" sz="179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262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위치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함수는 호출 전에 정의되어 있어야 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13535" y="1897221"/>
            <a:ext cx="6182191" cy="2297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print('start of the program') </a:t>
            </a:r>
          </a:p>
          <a:p>
            <a:r>
              <a:rPr lang="en-US" altLang="ko-KR" sz="1791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hello()     		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오류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NameError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발생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print('middle of the program') </a:t>
            </a:r>
          </a:p>
          <a:p>
            <a:r>
              <a:rPr lang="en-US" altLang="ko-KR" sz="1791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hello() 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print('end of the program') 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791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hello():  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 정의</a:t>
            </a:r>
          </a:p>
          <a:p>
            <a:r>
              <a:rPr lang="ko-KR" altLang="en-US" sz="1791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print('hello world')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4581" y="4472582"/>
            <a:ext cx="5711147" cy="138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Traceback</a:t>
            </a: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(most recent call last):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File "&lt;pyshell#0&gt;", line 2, in &lt;module&gt;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hello()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NameError</a:t>
            </a: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name 'hello' is not defined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047270" y="2072835"/>
            <a:ext cx="0" cy="14332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5520" y="2231175"/>
            <a:ext cx="1102658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dirty="0"/>
              <a:t>실행순서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4DAD31-A369-9042-876E-E072B0C7EF00}"/>
              </a:ext>
            </a:extLst>
          </p:cNvPr>
          <p:cNvGrpSpPr/>
          <p:nvPr/>
        </p:nvGrpSpPr>
        <p:grpSpPr>
          <a:xfrm>
            <a:off x="1606984" y="4860681"/>
            <a:ext cx="880571" cy="646505"/>
            <a:chOff x="958789" y="3578251"/>
            <a:chExt cx="884834" cy="649635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50A6502-057B-9544-BFCA-FFB582D280B0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4E997523-E9BD-CC47-BFF9-BC1A8873A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DD1185-C9EB-EE4E-B503-0A4F88076BC8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6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위치</a:t>
            </a:r>
            <a:r>
              <a:rPr lang="en-US" altLang="ko-KR" dirty="0"/>
              <a:t>- </a:t>
            </a:r>
            <a:r>
              <a:rPr lang="ko-KR" altLang="en-US" dirty="0"/>
              <a:t>함수는 호출 전에 정의되어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5145" y="1808744"/>
            <a:ext cx="3330163" cy="413496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a = 10 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b = 20 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print('before test definition') </a:t>
            </a:r>
          </a:p>
          <a:p>
            <a:pPr latinLnBrk="1">
              <a:lnSpc>
                <a:spcPct val="120000"/>
              </a:lnSpc>
            </a:pPr>
            <a:endParaRPr lang="en-US" altLang="ko-KR" sz="1990" kern="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def test():    </a:t>
            </a:r>
            <a:r>
              <a:rPr lang="en-US" altLang="ko-KR" sz="1990" kern="0" dirty="0">
                <a:solidFill>
                  <a:srgbClr val="00B05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ko-KR" altLang="en-US" sz="1990" kern="0" dirty="0">
                <a:solidFill>
                  <a:srgbClr val="00B05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함수 정의</a:t>
            </a:r>
            <a:endParaRPr lang="en-US" altLang="ko-KR" sz="1990" kern="0" dirty="0">
              <a:solidFill>
                <a:srgbClr val="00B05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     print('I am test')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     print(a, b) </a:t>
            </a:r>
          </a:p>
          <a:p>
            <a:pPr latinLnBrk="1">
              <a:lnSpc>
                <a:spcPct val="120000"/>
              </a:lnSpc>
            </a:pPr>
            <a:endParaRPr lang="en-US" altLang="ko-KR" sz="1990" kern="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print('start') 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test()            </a:t>
            </a:r>
            <a:r>
              <a:rPr lang="en-US" altLang="ko-KR" sz="1990" kern="0" dirty="0">
                <a:solidFill>
                  <a:srgbClr val="00B05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ko-KR" altLang="en-US" sz="1990" kern="0" dirty="0">
                <a:solidFill>
                  <a:srgbClr val="00B05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함수 호출</a:t>
            </a:r>
            <a:endParaRPr lang="en-US" altLang="ko-KR" sz="1990" kern="0" dirty="0">
              <a:solidFill>
                <a:srgbClr val="00B05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print('end')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5086" y="2705537"/>
            <a:ext cx="1422874" cy="39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" b="1" dirty="0"/>
              <a:t>실행결과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A304-45D7-44AD-AD61-0E48C0D5F8A1}"/>
              </a:ext>
            </a:extLst>
          </p:cNvPr>
          <p:cNvSpPr/>
          <p:nvPr/>
        </p:nvSpPr>
        <p:spPr>
          <a:xfrm>
            <a:off x="5005086" y="3103720"/>
            <a:ext cx="2962534" cy="1470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791" dirty="0" err="1">
                <a:latin typeface="Consolas" panose="020B0609020204030204" pitchFamily="49" charset="0"/>
              </a:rPr>
              <a:t>before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test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definition</a:t>
            </a:r>
            <a:endParaRPr lang="ko-KR" altLang="en-US" sz="1791" dirty="0">
              <a:latin typeface="Consolas" panose="020B0609020204030204" pitchFamily="49" charset="0"/>
            </a:endParaRPr>
          </a:p>
          <a:p>
            <a:r>
              <a:rPr lang="ko-KR" altLang="en-US" sz="1791" dirty="0" err="1">
                <a:latin typeface="Consolas" panose="020B0609020204030204" pitchFamily="49" charset="0"/>
              </a:rPr>
              <a:t>start</a:t>
            </a:r>
            <a:endParaRPr lang="ko-KR" altLang="en-US" sz="1791" dirty="0">
              <a:latin typeface="Consolas" panose="020B0609020204030204" pitchFamily="49" charset="0"/>
            </a:endParaRPr>
          </a:p>
          <a:p>
            <a:r>
              <a:rPr lang="ko-KR" altLang="en-US" sz="1791" dirty="0" err="1">
                <a:latin typeface="Consolas" panose="020B0609020204030204" pitchFamily="49" charset="0"/>
              </a:rPr>
              <a:t>I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am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test</a:t>
            </a:r>
            <a:endParaRPr lang="ko-KR" altLang="en-US" sz="1791" dirty="0">
              <a:latin typeface="Consolas" panose="020B0609020204030204" pitchFamily="49" charset="0"/>
            </a:endParaRPr>
          </a:p>
          <a:p>
            <a:r>
              <a:rPr lang="ko-KR" altLang="en-US" sz="1791" dirty="0">
                <a:latin typeface="Consolas" panose="020B0609020204030204" pitchFamily="49" charset="0"/>
              </a:rPr>
              <a:t>10 20</a:t>
            </a:r>
          </a:p>
          <a:p>
            <a:r>
              <a:rPr lang="ko-KR" altLang="en-US" sz="1791" dirty="0" err="1">
                <a:latin typeface="Consolas" panose="020B0609020204030204" pitchFamily="49" charset="0"/>
              </a:rPr>
              <a:t>end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BF66967-6ACA-488D-8D59-D81CC05B4DEA}"/>
              </a:ext>
            </a:extLst>
          </p:cNvPr>
          <p:cNvCxnSpPr/>
          <p:nvPr/>
        </p:nvCxnSpPr>
        <p:spPr>
          <a:xfrm>
            <a:off x="4211976" y="2798503"/>
            <a:ext cx="710663" cy="4419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8A28BFE-C345-4163-A277-522B9170D791}"/>
              </a:ext>
            </a:extLst>
          </p:cNvPr>
          <p:cNvCxnSpPr>
            <a:cxnSpLocks/>
          </p:cNvCxnSpPr>
          <p:nvPr/>
        </p:nvCxnSpPr>
        <p:spPr>
          <a:xfrm flipV="1">
            <a:off x="2482871" y="3543834"/>
            <a:ext cx="2439767" cy="142998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5B6240-84BC-4FB4-BA79-68617B28E1BD}"/>
              </a:ext>
            </a:extLst>
          </p:cNvPr>
          <p:cNvCxnSpPr>
            <a:cxnSpLocks/>
          </p:cNvCxnSpPr>
          <p:nvPr/>
        </p:nvCxnSpPr>
        <p:spPr>
          <a:xfrm flipV="1">
            <a:off x="1845990" y="3941530"/>
            <a:ext cx="3076649" cy="139438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A35630-C794-4A41-B39D-45931532E1E7}"/>
              </a:ext>
            </a:extLst>
          </p:cNvPr>
          <p:cNvCxnSpPr>
            <a:cxnSpLocks/>
          </p:cNvCxnSpPr>
          <p:nvPr/>
        </p:nvCxnSpPr>
        <p:spPr>
          <a:xfrm flipV="1">
            <a:off x="2417985" y="4406325"/>
            <a:ext cx="2504653" cy="13174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07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함수 사용</a:t>
            </a:r>
          </a:p>
        </p:txBody>
      </p:sp>
    </p:spTree>
    <p:extLst>
      <p:ext uri="{BB962C8B-B14F-4D97-AF65-F5344CB8AC3E}">
        <p14:creationId xmlns:p14="http://schemas.microsoft.com/office/powerpoint/2010/main" val="106199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3F33B6A-861B-4151-A0D4-DB1010E8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</a:t>
            </a:r>
            <a:r>
              <a:rPr lang="ko-KR" altLang="en-US" dirty="0"/>
              <a:t> 함수와 </a:t>
            </a:r>
            <a:r>
              <a:rPr lang="en-US" altLang="ko-KR" dirty="0"/>
              <a:t>filter </a:t>
            </a:r>
            <a:r>
              <a:rPr lang="ko-KR" altLang="en-US" dirty="0"/>
              <a:t>함수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9BCECE-DF7A-4D3A-BB41-0DFFA176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/>
              <a:t>여러 값을 갖는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객체에 함수를 적용</a:t>
            </a:r>
            <a:endParaRPr lang="en-US" altLang="ko-KR" dirty="0"/>
          </a:p>
          <a:p>
            <a:pPr lvl="1"/>
            <a:r>
              <a:rPr lang="ko-KR" altLang="en-US" dirty="0"/>
              <a:t>리스트 </a:t>
            </a:r>
            <a:r>
              <a:rPr lang="en-US" altLang="ko-KR" dirty="0"/>
              <a:t>[1,2,3,4,5] </a:t>
            </a:r>
            <a:r>
              <a:rPr lang="ko-KR" altLang="en-US" dirty="0"/>
              <a:t>의 각 원소를 제곱하여 리스트 </a:t>
            </a:r>
            <a:r>
              <a:rPr lang="en-US" altLang="ko-KR" dirty="0"/>
              <a:t>[1,4,9,16,25]</a:t>
            </a:r>
            <a:r>
              <a:rPr lang="ko-KR" altLang="en-US" dirty="0"/>
              <a:t>를 만들 때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B9159-C5B4-44DE-8311-3A861892BF8F}"/>
              </a:ext>
            </a:extLst>
          </p:cNvPr>
          <p:cNvSpPr txBox="1"/>
          <p:nvPr/>
        </p:nvSpPr>
        <p:spPr>
          <a:xfrm>
            <a:off x="1788872" y="2425360"/>
            <a:ext cx="3662430" cy="284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square(n)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return n*n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for n in 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sqn</a:t>
            </a:r>
            <a:r>
              <a:rPr lang="ko-KR" altLang="en-US" sz="179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79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square(n)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sq_lst.append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(sqn)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DD7E4-87D5-44D5-AA92-C8EBC9C26F15}"/>
              </a:ext>
            </a:extLst>
          </p:cNvPr>
          <p:cNvSpPr txBox="1"/>
          <p:nvPr/>
        </p:nvSpPr>
        <p:spPr>
          <a:xfrm>
            <a:off x="1788872" y="5541687"/>
            <a:ext cx="3662430" cy="39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4, 9, 16, 25]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D45C5F-023E-4702-9140-3FE4EC8BDBEB}"/>
              </a:ext>
            </a:extLst>
          </p:cNvPr>
          <p:cNvGrpSpPr/>
          <p:nvPr/>
        </p:nvGrpSpPr>
        <p:grpSpPr>
          <a:xfrm>
            <a:off x="737148" y="5417973"/>
            <a:ext cx="880571" cy="646505"/>
            <a:chOff x="958789" y="3578251"/>
            <a:chExt cx="884834" cy="649635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53A726C-8ED7-4696-8D0D-DFBC001FC432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8E7DC6CB-D0B3-4AFA-A31F-9F9DD35C5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7E0590-195E-454C-AFFB-7D475E9FECBB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320D68-EE42-4179-88C3-B2377F0B3F87}"/>
              </a:ext>
            </a:extLst>
          </p:cNvPr>
          <p:cNvSpPr txBox="1"/>
          <p:nvPr/>
        </p:nvSpPr>
        <p:spPr>
          <a:xfrm>
            <a:off x="7115840" y="2425360"/>
            <a:ext cx="3662430" cy="2297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def square(n):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return n*n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map(square, </a:t>
            </a:r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3FE7F-8D5C-409B-9DB4-DB5164268B32}"/>
              </a:ext>
            </a:extLst>
          </p:cNvPr>
          <p:cNvSpPr txBox="1"/>
          <p:nvPr/>
        </p:nvSpPr>
        <p:spPr>
          <a:xfrm>
            <a:off x="7262898" y="5513872"/>
            <a:ext cx="3662430" cy="39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4, 9, 16, 25]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0A23B2B-7D70-4C6E-8407-B5BC549AE51C}"/>
              </a:ext>
            </a:extLst>
          </p:cNvPr>
          <p:cNvSpPr/>
          <p:nvPr/>
        </p:nvSpPr>
        <p:spPr>
          <a:xfrm>
            <a:off x="5789299" y="3283834"/>
            <a:ext cx="1091994" cy="849328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189421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3F33B6A-861B-4151-A0D4-DB1010E8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</a:t>
            </a:r>
            <a:r>
              <a:rPr lang="ko-KR" altLang="en-US" dirty="0"/>
              <a:t> 함수와 </a:t>
            </a:r>
            <a:r>
              <a:rPr lang="en-US" altLang="ko-KR" dirty="0"/>
              <a:t>filter </a:t>
            </a:r>
            <a:r>
              <a:rPr lang="ko-KR" altLang="en-US" dirty="0"/>
              <a:t>함수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9BCECE-DF7A-4D3A-BB41-0DFFA176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/>
              <a:t>여러 값을 갖는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객체에 함수를 적용</a:t>
            </a:r>
            <a:endParaRPr lang="en-US" altLang="ko-KR" dirty="0"/>
          </a:p>
          <a:p>
            <a:pPr lvl="1"/>
            <a:r>
              <a:rPr lang="ko-KR" altLang="en-US" dirty="0"/>
              <a:t>리스트 </a:t>
            </a:r>
            <a:r>
              <a:rPr lang="en-US" altLang="ko-KR" dirty="0"/>
              <a:t>[1,2,3,4,5] </a:t>
            </a:r>
            <a:r>
              <a:rPr lang="ko-KR" altLang="en-US" dirty="0"/>
              <a:t>의 각 원소 중 </a:t>
            </a:r>
            <a:r>
              <a:rPr lang="en-US" altLang="ko-KR" dirty="0"/>
              <a:t>3</a:t>
            </a:r>
            <a:r>
              <a:rPr lang="ko-KR" altLang="en-US" dirty="0"/>
              <a:t>보다 작은 원소로 구성되는 리스트 </a:t>
            </a:r>
            <a:r>
              <a:rPr lang="en-US" altLang="ko-KR" dirty="0"/>
              <a:t>[1,2]</a:t>
            </a:r>
            <a:r>
              <a:rPr lang="ko-KR" altLang="en-US" dirty="0"/>
              <a:t>를 만들 때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5ABBD-FE35-4E76-9208-BA48CA4AFAA0}"/>
              </a:ext>
            </a:extLst>
          </p:cNvPr>
          <p:cNvSpPr txBox="1"/>
          <p:nvPr/>
        </p:nvSpPr>
        <p:spPr>
          <a:xfrm>
            <a:off x="1788872" y="2425360"/>
            <a:ext cx="3662430" cy="284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less3(n)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if n &lt; 3: return True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else: return False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for n in 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less3(n)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sq_lst.append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ACDD9-27BC-4D6D-ABA1-3BF6E0322083}"/>
              </a:ext>
            </a:extLst>
          </p:cNvPr>
          <p:cNvSpPr txBox="1"/>
          <p:nvPr/>
        </p:nvSpPr>
        <p:spPr>
          <a:xfrm>
            <a:off x="1788872" y="5541687"/>
            <a:ext cx="3662430" cy="39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2]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839478-1D29-4184-A978-3C6160680350}"/>
              </a:ext>
            </a:extLst>
          </p:cNvPr>
          <p:cNvGrpSpPr/>
          <p:nvPr/>
        </p:nvGrpSpPr>
        <p:grpSpPr>
          <a:xfrm>
            <a:off x="737148" y="5417973"/>
            <a:ext cx="880571" cy="646505"/>
            <a:chOff x="958789" y="3578251"/>
            <a:chExt cx="884834" cy="64963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D057650-59DA-4DE8-9EFF-176F5A39F6F9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567F6EB8-571D-48FF-AE4B-EFD095B6F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1037-EB0C-4610-9121-636076715C73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00EE66-7EA0-4F80-9B72-DBD476681F8B}"/>
              </a:ext>
            </a:extLst>
          </p:cNvPr>
          <p:cNvSpPr txBox="1"/>
          <p:nvPr/>
        </p:nvSpPr>
        <p:spPr>
          <a:xfrm>
            <a:off x="7115840" y="2425360"/>
            <a:ext cx="3662430" cy="2297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def less3(n):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if n &lt; 3: return True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else: return False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filter(less3, </a:t>
            </a:r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06D59-066C-4571-94DE-CAF2180BB76E}"/>
              </a:ext>
            </a:extLst>
          </p:cNvPr>
          <p:cNvSpPr txBox="1"/>
          <p:nvPr/>
        </p:nvSpPr>
        <p:spPr>
          <a:xfrm>
            <a:off x="7262898" y="5513872"/>
            <a:ext cx="3662430" cy="39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2]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B508E28-879C-4DE0-B372-F35CFD23735A}"/>
              </a:ext>
            </a:extLst>
          </p:cNvPr>
          <p:cNvSpPr/>
          <p:nvPr/>
        </p:nvSpPr>
        <p:spPr>
          <a:xfrm>
            <a:off x="5789299" y="3283834"/>
            <a:ext cx="1091994" cy="849328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404499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EF449D-FDA7-42DA-91ED-732FC368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lambda </a:t>
            </a:r>
            <a:r>
              <a:rPr lang="ko-KR" altLang="en-US" dirty="0"/>
              <a:t>함수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CA335E-6B4C-4117-A806-9C9665AD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이름없는 함수라고도 하며</a:t>
            </a:r>
            <a:r>
              <a:rPr lang="en-US" altLang="ko-KR" dirty="0"/>
              <a:t>, </a:t>
            </a:r>
            <a:r>
              <a:rPr lang="ko-KR" altLang="en-US" dirty="0"/>
              <a:t>함수의 인수로 함수를 넣어야 할 때 유용하게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4F534-6363-4ADA-98A3-15F3862C313C}"/>
              </a:ext>
            </a:extLst>
          </p:cNvPr>
          <p:cNvSpPr txBox="1"/>
          <p:nvPr/>
        </p:nvSpPr>
        <p:spPr>
          <a:xfrm>
            <a:off x="1179198" y="1879361"/>
            <a:ext cx="3662430" cy="17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square(n):</a:t>
            </a:r>
          </a:p>
          <a:p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n*n</a:t>
            </a:r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79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DA175-14C7-4AD2-BE9E-2552DC924547}"/>
              </a:ext>
            </a:extLst>
          </p:cNvPr>
          <p:cNvSpPr txBox="1"/>
          <p:nvPr/>
        </p:nvSpPr>
        <p:spPr>
          <a:xfrm>
            <a:off x="5848902" y="1879361"/>
            <a:ext cx="4802369" cy="1470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 x: x*x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79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5607B-35A9-4999-8F91-1929840B6E35}"/>
              </a:ext>
            </a:extLst>
          </p:cNvPr>
          <p:cNvSpPr txBox="1"/>
          <p:nvPr/>
        </p:nvSpPr>
        <p:spPr>
          <a:xfrm>
            <a:off x="1179198" y="3994017"/>
            <a:ext cx="3662430" cy="202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less3(n):</a:t>
            </a:r>
          </a:p>
          <a:p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n &lt; 3: return True</a:t>
            </a:r>
          </a:p>
          <a:p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else: return False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less3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79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5708A-C111-438B-80DF-24606A279DB4}"/>
              </a:ext>
            </a:extLst>
          </p:cNvPr>
          <p:cNvSpPr txBox="1"/>
          <p:nvPr/>
        </p:nvSpPr>
        <p:spPr>
          <a:xfrm>
            <a:off x="5848901" y="4033986"/>
            <a:ext cx="4802369" cy="1470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79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 x: x &lt; 3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79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1A465-8D5F-4E8B-946B-B771C541CEBC}"/>
              </a:ext>
            </a:extLst>
          </p:cNvPr>
          <p:cNvSpPr txBox="1"/>
          <p:nvPr/>
        </p:nvSpPr>
        <p:spPr>
          <a:xfrm>
            <a:off x="5848901" y="5629534"/>
            <a:ext cx="3662430" cy="39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A7398-AEBD-49F2-8133-4D061285CF38}"/>
              </a:ext>
            </a:extLst>
          </p:cNvPr>
          <p:cNvSpPr txBox="1"/>
          <p:nvPr/>
        </p:nvSpPr>
        <p:spPr>
          <a:xfrm>
            <a:off x="5848901" y="3444852"/>
            <a:ext cx="3662430" cy="39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4, 9, 16, 25]</a:t>
            </a:r>
          </a:p>
        </p:txBody>
      </p:sp>
    </p:spTree>
    <p:extLst>
      <p:ext uri="{BB962C8B-B14F-4D97-AF65-F5344CB8AC3E}">
        <p14:creationId xmlns:p14="http://schemas.microsoft.com/office/powerpoint/2010/main" val="3341319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B55570-373B-45CF-A04A-C329EBBD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lambda </a:t>
            </a:r>
            <a:r>
              <a:rPr lang="ko-KR" altLang="en-US" dirty="0"/>
              <a:t>함수 사용 예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CA0EA0-CBC1-4889-BE1B-B27A94F5D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수를 한번에 입력 받아 수의 리스트로 변환하는 프로그램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0BCA4-EAA2-47FD-8ECE-7094AC5818FE}"/>
              </a:ext>
            </a:extLst>
          </p:cNvPr>
          <p:cNvSpPr txBox="1"/>
          <p:nvPr/>
        </p:nvSpPr>
        <p:spPr>
          <a:xfrm>
            <a:off x="1135864" y="2052693"/>
            <a:ext cx="5494096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input("Enter numbers: ")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lst.split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num_lst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map(lambda s: int(s), </a:t>
            </a:r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num_lst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2F7BF-E0F2-46A1-AE50-DC65E4DBBAE8}"/>
              </a:ext>
            </a:extLst>
          </p:cNvPr>
          <p:cNvSpPr txBox="1"/>
          <p:nvPr/>
        </p:nvSpPr>
        <p:spPr>
          <a:xfrm>
            <a:off x="1135864" y="4648569"/>
            <a:ext cx="5494096" cy="1194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input("Enter numbers: ")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lst.split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num_lst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= list(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int(s) for s in </a:t>
            </a:r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num_lst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6EF1B-26EE-43F9-A5AC-D5E9B1EA1DE4}"/>
              </a:ext>
            </a:extLst>
          </p:cNvPr>
          <p:cNvSpPr txBox="1"/>
          <p:nvPr/>
        </p:nvSpPr>
        <p:spPr>
          <a:xfrm>
            <a:off x="1135865" y="4281015"/>
            <a:ext cx="643217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dirty="0"/>
              <a:t>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8D2D1-DEDB-469C-9D73-A4AB5055E030}"/>
              </a:ext>
            </a:extLst>
          </p:cNvPr>
          <p:cNvSpPr txBox="1"/>
          <p:nvPr/>
        </p:nvSpPr>
        <p:spPr>
          <a:xfrm>
            <a:off x="2048869" y="3429000"/>
            <a:ext cx="4581091" cy="729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Enter numbers: </a:t>
            </a:r>
            <a:r>
              <a: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12 34 234 435 345</a:t>
            </a:r>
          </a:p>
          <a:p>
            <a:pPr latinLnBrk="1">
              <a:lnSpc>
                <a:spcPct val="120000"/>
              </a:lnSpc>
            </a:pPr>
            <a:r>
              <a:rPr lang="en-US" altLang="ko-KR" sz="1791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[12, 34, 234, 435, 345]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DC5AD7-2924-45A5-BE8B-465751922442}"/>
              </a:ext>
            </a:extLst>
          </p:cNvPr>
          <p:cNvGrpSpPr/>
          <p:nvPr/>
        </p:nvGrpSpPr>
        <p:grpSpPr>
          <a:xfrm>
            <a:off x="1023146" y="3420089"/>
            <a:ext cx="880571" cy="646505"/>
            <a:chOff x="958789" y="3578251"/>
            <a:chExt cx="884834" cy="649635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CECCF85-1DCE-41D6-AFE7-02BF90622649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B1C9413A-98A7-49C8-9B99-902998E3D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885A16-72E0-4A6D-A74E-1976CD86765C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81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함수이름을 인수로 사용하면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388" dirty="0"/>
              <a:t> </a:t>
            </a:r>
            <a:r>
              <a:rPr lang="ko-KR" altLang="en-US" sz="2388" dirty="0"/>
              <a:t>함수 이름을 인수로 사용 가능</a:t>
            </a:r>
            <a:endParaRPr lang="en-US" altLang="ko-KR" sz="2388" dirty="0"/>
          </a:p>
          <a:p>
            <a:endParaRPr lang="en-US" altLang="ko-KR" sz="2388" dirty="0"/>
          </a:p>
          <a:p>
            <a:endParaRPr lang="en-US" altLang="ko-KR" sz="2388" dirty="0"/>
          </a:p>
          <a:p>
            <a:endParaRPr lang="en-US" altLang="ko-KR" sz="2388" dirty="0"/>
          </a:p>
          <a:p>
            <a:r>
              <a:rPr lang="ko-KR" altLang="en-US" sz="2388" dirty="0"/>
              <a:t>함수이름에 다른 값을 할당하면</a:t>
            </a:r>
            <a:r>
              <a:rPr lang="en-US" altLang="ko-KR" sz="2388" dirty="0"/>
              <a:t>?</a:t>
            </a:r>
          </a:p>
          <a:p>
            <a:r>
              <a:rPr lang="ko-KR" altLang="en-US" sz="2388" dirty="0"/>
              <a:t>할당된 변수를 함수 기능으로 사용</a:t>
            </a:r>
            <a:r>
              <a:rPr lang="en-US" altLang="ko-KR" sz="2388" dirty="0"/>
              <a:t>?</a:t>
            </a:r>
            <a:endParaRPr lang="en-US" altLang="ko-KR" sz="1592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A04B1-1368-4B0C-A9A9-4F661D00083A}"/>
              </a:ext>
            </a:extLst>
          </p:cNvPr>
          <p:cNvSpPr txBox="1"/>
          <p:nvPr/>
        </p:nvSpPr>
        <p:spPr>
          <a:xfrm>
            <a:off x="1213326" y="1912342"/>
            <a:ext cx="3007315" cy="14702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/>
              <a:t>&gt;&gt;&gt; def </a:t>
            </a:r>
            <a:r>
              <a:rPr lang="en-US" altLang="ko-KR" sz="1791" dirty="0" err="1"/>
              <a:t>do_it</a:t>
            </a:r>
            <a:r>
              <a:rPr lang="en-US" altLang="ko-KR" sz="1791" dirty="0"/>
              <a:t>(</a:t>
            </a:r>
            <a:r>
              <a:rPr lang="en-US" altLang="ko-KR" sz="1791" dirty="0" err="1"/>
              <a:t>func</a:t>
            </a:r>
            <a:r>
              <a:rPr lang="en-US" altLang="ko-KR" sz="1791" dirty="0"/>
              <a:t>, </a:t>
            </a:r>
            <a:r>
              <a:rPr lang="en-US" altLang="ko-KR" sz="1791" dirty="0" err="1"/>
              <a:t>parm</a:t>
            </a:r>
            <a:r>
              <a:rPr lang="en-US" altLang="ko-KR" sz="1791" dirty="0"/>
              <a:t>):</a:t>
            </a:r>
          </a:p>
          <a:p>
            <a:r>
              <a:rPr lang="en-US" altLang="ko-KR" sz="1791" dirty="0"/>
              <a:t>        return </a:t>
            </a:r>
            <a:r>
              <a:rPr lang="en-US" altLang="ko-KR" sz="1791" dirty="0" err="1"/>
              <a:t>func</a:t>
            </a:r>
            <a:r>
              <a:rPr lang="en-US" altLang="ko-KR" sz="1791" dirty="0"/>
              <a:t>(</a:t>
            </a:r>
            <a:r>
              <a:rPr lang="en-US" altLang="ko-KR" sz="1791" dirty="0" err="1"/>
              <a:t>parm</a:t>
            </a:r>
            <a:r>
              <a:rPr lang="en-US" altLang="ko-KR" sz="1791" dirty="0"/>
              <a:t>)</a:t>
            </a:r>
            <a:endParaRPr lang="ko-KR" altLang="en-US" sz="1791" dirty="0"/>
          </a:p>
          <a:p>
            <a:endParaRPr lang="en-US" altLang="ko-KR" sz="1791" dirty="0"/>
          </a:p>
          <a:p>
            <a:r>
              <a:rPr lang="en-US" altLang="ko-KR" sz="1791" dirty="0"/>
              <a:t>&gt;&gt;&gt; </a:t>
            </a:r>
            <a:r>
              <a:rPr lang="en-US" altLang="ko-KR" sz="1791" dirty="0" err="1"/>
              <a:t>do_it</a:t>
            </a:r>
            <a:r>
              <a:rPr lang="en-US" altLang="ko-KR" sz="1791" dirty="0"/>
              <a:t>(print, "Hello!")</a:t>
            </a:r>
          </a:p>
          <a:p>
            <a:r>
              <a:rPr lang="en-US" altLang="ko-KR" sz="1791" dirty="0"/>
              <a:t>"Hello!"</a:t>
            </a:r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1079278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재귀함수 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2388" dirty="0"/>
              <a:t> </a:t>
            </a:r>
            <a:r>
              <a:rPr lang="ko-KR" altLang="en-US" sz="2388" dirty="0"/>
              <a:t>함수 정의 안에서 자기 자신을 호출</a:t>
            </a:r>
            <a:endParaRPr lang="en-US" altLang="ko-KR" sz="2388" dirty="0"/>
          </a:p>
          <a:p>
            <a:pPr>
              <a:lnSpc>
                <a:spcPct val="140000"/>
              </a:lnSpc>
            </a:pPr>
            <a:r>
              <a:rPr lang="en-US" altLang="ko-KR" sz="2388" dirty="0"/>
              <a:t> </a:t>
            </a:r>
            <a:r>
              <a:rPr lang="ko-KR" altLang="en-US" sz="2388" dirty="0" err="1"/>
              <a:t>팩토리얼</a:t>
            </a:r>
            <a:r>
              <a:rPr lang="ko-KR" altLang="en-US" sz="2388" dirty="0"/>
              <a:t> 값 계산 </a:t>
            </a:r>
            <a:r>
              <a:rPr lang="en-US" altLang="ko-KR" sz="2388" dirty="0"/>
              <a:t>(n!)</a:t>
            </a:r>
          </a:p>
          <a:p>
            <a:pPr marL="445526" lvl="1" indent="0">
              <a:lnSpc>
                <a:spcPct val="140000"/>
              </a:lnSpc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1! = 1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2! = 2 x 1				2 x 1!</a:t>
            </a:r>
          </a:p>
          <a:p>
            <a:pPr marL="445526" lvl="1" indent="0">
              <a:lnSpc>
                <a:spcPct val="140000"/>
              </a:lnSpc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3! = 3 x (2 x 1)			3 x 2!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4! = 4 x (3 x 2 x 1)		4 x 3!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...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 n! = n x (n-1) x (n-2) ...	n x (n-1)!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A04B1-1368-4B0C-A9A9-4F661D00083A}"/>
              </a:ext>
            </a:extLst>
          </p:cNvPr>
          <p:cNvSpPr txBox="1"/>
          <p:nvPr/>
        </p:nvSpPr>
        <p:spPr>
          <a:xfrm>
            <a:off x="6714703" y="1412776"/>
            <a:ext cx="4246643" cy="14702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def factorial(n):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</a:t>
            </a:r>
            <a:r>
              <a:rPr lang="en-US" altLang="ko-KR" sz="1791" dirty="0" err="1">
                <a:latin typeface="Consolas" panose="020B0609020204030204" pitchFamily="49" charset="0"/>
              </a:rPr>
              <a:t>f_val</a:t>
            </a:r>
            <a:r>
              <a:rPr lang="en-US" altLang="ko-KR" sz="1791" dirty="0">
                <a:latin typeface="Consolas" panose="020B0609020204030204" pitchFamily="49" charset="0"/>
              </a:rPr>
              <a:t> = 1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for </a:t>
            </a:r>
            <a:r>
              <a:rPr lang="en-US" altLang="ko-KR" sz="1791" dirty="0" err="1">
                <a:latin typeface="Consolas" panose="020B0609020204030204" pitchFamily="49" charset="0"/>
              </a:rPr>
              <a:t>i</a:t>
            </a:r>
            <a:r>
              <a:rPr lang="en-US" altLang="ko-KR" sz="1791" dirty="0">
                <a:latin typeface="Consolas" panose="020B0609020204030204" pitchFamily="49" charset="0"/>
              </a:rPr>
              <a:t> in range(1, n+1):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    </a:t>
            </a:r>
            <a:r>
              <a:rPr lang="en-US" altLang="ko-KR" sz="1791" dirty="0" err="1">
                <a:latin typeface="Consolas" panose="020B0609020204030204" pitchFamily="49" charset="0"/>
              </a:rPr>
              <a:t>f_val</a:t>
            </a:r>
            <a:r>
              <a:rPr lang="en-US" altLang="ko-KR" sz="1791" dirty="0">
                <a:latin typeface="Consolas" panose="020B0609020204030204" pitchFamily="49" charset="0"/>
              </a:rPr>
              <a:t> = </a:t>
            </a:r>
            <a:r>
              <a:rPr lang="en-US" altLang="ko-KR" sz="1791" dirty="0" err="1">
                <a:latin typeface="Consolas" panose="020B0609020204030204" pitchFamily="49" charset="0"/>
              </a:rPr>
              <a:t>f_val</a:t>
            </a:r>
            <a:r>
              <a:rPr lang="en-US" altLang="ko-KR" sz="1791" dirty="0">
                <a:latin typeface="Consolas" panose="020B0609020204030204" pitchFamily="49" charset="0"/>
              </a:rPr>
              <a:t> * I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return </a:t>
            </a:r>
            <a:r>
              <a:rPr lang="en-US" altLang="ko-KR" sz="1791" dirty="0" err="1">
                <a:latin typeface="Consolas" panose="020B0609020204030204" pitchFamily="49" charset="0"/>
              </a:rPr>
              <a:t>f_val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65AC-077A-4306-A9DD-EB1F88FD162B}"/>
              </a:ext>
            </a:extLst>
          </p:cNvPr>
          <p:cNvSpPr txBox="1"/>
          <p:nvPr/>
        </p:nvSpPr>
        <p:spPr>
          <a:xfrm>
            <a:off x="6714703" y="3394317"/>
            <a:ext cx="4246643" cy="6432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def factorial(n):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return n * factorial(n-1)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DFA85-CCBF-451E-A45A-B5175A0A2F53}"/>
              </a:ext>
            </a:extLst>
          </p:cNvPr>
          <p:cNvSpPr txBox="1"/>
          <p:nvPr/>
        </p:nvSpPr>
        <p:spPr>
          <a:xfrm>
            <a:off x="6714702" y="4548863"/>
            <a:ext cx="4246643" cy="9188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def factorial(n):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</a:rPr>
              <a:t>if n &lt;= 1: return 1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return n * factorial(n-1)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4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함수의 정의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24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지역변수와 전역변수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870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</a:t>
            </a:r>
            <a:r>
              <a:rPr lang="en-US" altLang="ko-KR" dirty="0"/>
              <a:t>(local)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전역</a:t>
            </a:r>
            <a:r>
              <a:rPr lang="en-US" altLang="ko-KR" dirty="0"/>
              <a:t>(global)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변수가 생성되는 시점은 변수에 값을 할당했을 때이다</a:t>
            </a:r>
            <a:r>
              <a:rPr lang="en-US" altLang="ko-KR" dirty="0"/>
              <a:t> (</a:t>
            </a:r>
            <a:r>
              <a:rPr lang="ko-KR" altLang="en-US" dirty="0" err="1"/>
              <a:t>할당문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전역 변수</a:t>
            </a:r>
            <a:r>
              <a:rPr lang="en-US" altLang="ko-KR" dirty="0"/>
              <a:t>(global variable)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모든  함수의 외부에서 생성되며</a:t>
            </a:r>
            <a:r>
              <a:rPr lang="en-US" altLang="ko-KR" dirty="0"/>
              <a:t>,</a:t>
            </a:r>
            <a:r>
              <a:rPr lang="ko-KR" altLang="en-US" dirty="0"/>
              <a:t> 모든 함수에서 접근 가능하다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프로그램 전체에서 사용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함수 안에서 </a:t>
            </a:r>
            <a:r>
              <a:rPr lang="ko-KR" altLang="en-US" dirty="0">
                <a:solidFill>
                  <a:srgbClr val="FF0000"/>
                </a:solidFill>
              </a:rPr>
              <a:t>접근 가능</a:t>
            </a:r>
            <a:r>
              <a:rPr lang="ko-KR" altLang="en-US" dirty="0"/>
              <a:t>하지만 </a:t>
            </a:r>
            <a:r>
              <a:rPr lang="ko-KR" altLang="en-US" dirty="0">
                <a:solidFill>
                  <a:srgbClr val="FF0000"/>
                </a:solidFill>
              </a:rPr>
              <a:t>수정하면 오류</a:t>
            </a:r>
            <a:r>
              <a:rPr lang="ko-KR" altLang="en-US" dirty="0"/>
              <a:t> 발생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지역 변수</a:t>
            </a:r>
            <a:r>
              <a:rPr lang="en-US" altLang="ko-KR" dirty="0"/>
              <a:t>(local variable)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함수 내에서 생성된 변수</a:t>
            </a:r>
            <a:r>
              <a:rPr lang="ko-KR" altLang="en-US" dirty="0"/>
              <a:t> 및 </a:t>
            </a:r>
            <a:r>
              <a:rPr lang="ko-KR" altLang="en-US" dirty="0">
                <a:solidFill>
                  <a:srgbClr val="FF0000"/>
                </a:solidFill>
              </a:rPr>
              <a:t>매개변수</a:t>
            </a:r>
            <a:r>
              <a:rPr lang="ko-KR" altLang="en-US" dirty="0"/>
              <a:t>는 지역 변수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함수 내에서만 사용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함수 종료 후 소멸된다 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7203936" y="3031704"/>
            <a:ext cx="3466344" cy="2591319"/>
            <a:chOff x="3852575" y="1723032"/>
            <a:chExt cx="4203205" cy="27526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F4C12DF-C539-4085-B799-0DCC15841FF2}"/>
                </a:ext>
              </a:extLst>
            </p:cNvPr>
            <p:cNvSpPr/>
            <p:nvPr/>
          </p:nvSpPr>
          <p:spPr>
            <a:xfrm>
              <a:off x="3852575" y="1723032"/>
              <a:ext cx="4203205" cy="2752656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89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61544" y="2010548"/>
              <a:ext cx="2804666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89" dirty="0">
                  <a:solidFill>
                    <a:srgbClr val="584118"/>
                  </a:solidFill>
                </a:rPr>
                <a:t>[</a:t>
              </a:r>
              <a:r>
                <a:rPr lang="ko-KR" altLang="en-US" sz="2189" dirty="0">
                  <a:solidFill>
                    <a:srgbClr val="584118"/>
                  </a:solidFill>
                </a:rPr>
                <a:t>전체 프로그램</a:t>
              </a:r>
              <a:r>
                <a:rPr lang="en-US" altLang="ko-KR" sz="2189" dirty="0">
                  <a:solidFill>
                    <a:srgbClr val="584118"/>
                  </a:solidFill>
                </a:rPr>
                <a:t>]</a:t>
              </a:r>
              <a:endParaRPr lang="ko-KR" altLang="en-US" sz="2189" dirty="0">
                <a:solidFill>
                  <a:srgbClr val="584118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89335" y="2878301"/>
              <a:ext cx="1764720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89" dirty="0"/>
                <a:t>전역 변수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796659" y="2595355"/>
              <a:ext cx="2066473" cy="1346793"/>
              <a:chOff x="5552889" y="2570574"/>
              <a:chExt cx="2066473" cy="1346793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F4C12DF-C539-4085-B799-0DCC15841FF2}"/>
                  </a:ext>
                </a:extLst>
              </p:cNvPr>
              <p:cNvSpPr/>
              <p:nvPr/>
            </p:nvSpPr>
            <p:spPr>
              <a:xfrm>
                <a:off x="5552889" y="2570574"/>
                <a:ext cx="2066473" cy="1346793"/>
              </a:xfrm>
              <a:prstGeom prst="ellipse">
                <a:avLst/>
              </a:prstGeom>
              <a:gradFill flip="none" rotWithShape="1">
                <a:gsLst>
                  <a:gs pos="0">
                    <a:srgbClr val="CCFF99">
                      <a:shade val="30000"/>
                      <a:satMod val="115000"/>
                      <a:alpha val="35000"/>
                    </a:srgbClr>
                  </a:gs>
                  <a:gs pos="50000">
                    <a:srgbClr val="CCFF99">
                      <a:shade val="67500"/>
                      <a:satMod val="115000"/>
                    </a:srgbClr>
                  </a:gs>
                  <a:gs pos="100000">
                    <a:srgbClr val="CCFF99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8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828424" y="3150739"/>
                <a:ext cx="1717333" cy="455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189" dirty="0"/>
                  <a:t>지역 변수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145611" y="2597447"/>
                <a:ext cx="1400146" cy="455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89" dirty="0">
                    <a:solidFill>
                      <a:srgbClr val="584118"/>
                    </a:solidFill>
                  </a:rPr>
                  <a:t>[</a:t>
                </a:r>
                <a:r>
                  <a:rPr lang="ko-KR" altLang="en-US" sz="2189" dirty="0">
                    <a:solidFill>
                      <a:srgbClr val="584118"/>
                    </a:solidFill>
                  </a:rPr>
                  <a:t>함수</a:t>
                </a:r>
                <a:r>
                  <a:rPr lang="en-US" altLang="ko-KR" sz="2189" dirty="0">
                    <a:solidFill>
                      <a:srgbClr val="584118"/>
                    </a:solidFill>
                  </a:rPr>
                  <a:t>]</a:t>
                </a:r>
                <a:endParaRPr lang="ko-KR" altLang="en-US" sz="2189" dirty="0">
                  <a:solidFill>
                    <a:srgbClr val="58411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7128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지역변수와 전역변수</a:t>
            </a:r>
          </a:p>
        </p:txBody>
      </p:sp>
      <p:sp>
        <p:nvSpPr>
          <p:cNvPr id="13" name="TextBox 12"/>
          <p:cNvSpPr txBox="1"/>
          <p:nvPr/>
        </p:nvSpPr>
        <p:spPr>
          <a:xfrm rot="21167886">
            <a:off x="7949835" y="2705109"/>
            <a:ext cx="3081843" cy="70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" b="1" dirty="0">
                <a:solidFill>
                  <a:srgbClr val="FF0000"/>
                </a:solidFill>
              </a:rPr>
              <a:t>인수 값은 함수 내에서 할당문에 의해 생성된다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70473" y="3521732"/>
            <a:ext cx="3627843" cy="2329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0011">
              <a:lnSpc>
                <a:spcPct val="150000"/>
              </a:lnSpc>
              <a:defRPr/>
            </a:pPr>
            <a:r>
              <a:rPr lang="en-US" altLang="ko-KR" sz="1990" kern="0" dirty="0" err="1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area(</a:t>
            </a:r>
            <a:r>
              <a:rPr lang="en-US" altLang="ko-KR" sz="1990" kern="0" dirty="0" err="1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w,h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): </a:t>
            </a:r>
            <a:r>
              <a:rPr lang="ko-KR" altLang="en-US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는 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...</a:t>
            </a:r>
          </a:p>
          <a:p>
            <a:pPr defTabSz="910011">
              <a:lnSpc>
                <a:spcPct val="150000"/>
              </a:lnSpc>
              <a:defRPr/>
            </a:pP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   w = width</a:t>
            </a:r>
          </a:p>
          <a:p>
            <a:pPr defTabSz="910011">
              <a:lnSpc>
                <a:spcPct val="150000"/>
              </a:lnSpc>
              <a:defRPr/>
            </a:pP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   h = height</a:t>
            </a:r>
          </a:p>
          <a:p>
            <a:pPr defTabSz="910011">
              <a:lnSpc>
                <a:spcPct val="150000"/>
              </a:lnSpc>
              <a:defRPr/>
            </a:pP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   ….</a:t>
            </a:r>
          </a:p>
          <a:p>
            <a:pPr defTabSz="910011">
              <a:lnSpc>
                <a:spcPct val="150000"/>
              </a:lnSpc>
              <a:defRPr/>
            </a:pP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  </a:t>
            </a:r>
            <a:r>
              <a:rPr lang="ko-KR" altLang="en-US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매개변수가 인수로 할당 됨</a:t>
            </a:r>
            <a:endParaRPr lang="en-US" altLang="ko-KR" sz="1990" kern="0" dirty="0">
              <a:solidFill>
                <a:srgbClr val="FF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FB81E56-717E-4C7C-93BB-CFC9FA566A99}"/>
              </a:ext>
            </a:extLst>
          </p:cNvPr>
          <p:cNvSpPr/>
          <p:nvPr/>
        </p:nvSpPr>
        <p:spPr>
          <a:xfrm>
            <a:off x="5065637" y="4172335"/>
            <a:ext cx="1668324" cy="80871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A1B32C-831C-49CE-A540-B20849A2367F}"/>
              </a:ext>
            </a:extLst>
          </p:cNvPr>
          <p:cNvGrpSpPr/>
          <p:nvPr/>
        </p:nvGrpSpPr>
        <p:grpSpPr>
          <a:xfrm>
            <a:off x="724340" y="1587997"/>
            <a:ext cx="6127877" cy="3860944"/>
            <a:chOff x="586005" y="848127"/>
            <a:chExt cx="6157542" cy="38796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B6B6F8-B036-4A24-843A-A09E743AAF08}"/>
                </a:ext>
              </a:extLst>
            </p:cNvPr>
            <p:cNvGrpSpPr/>
            <p:nvPr/>
          </p:nvGrpSpPr>
          <p:grpSpPr>
            <a:xfrm>
              <a:off x="586005" y="1313765"/>
              <a:ext cx="3940990" cy="3413997"/>
              <a:chOff x="586005" y="1313765"/>
              <a:chExt cx="3940990" cy="341399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B3D362-67A3-4EED-BA14-5E8CDA1DA9C9}"/>
                  </a:ext>
                </a:extLst>
              </p:cNvPr>
              <p:cNvSpPr txBox="1"/>
              <p:nvPr/>
            </p:nvSpPr>
            <p:spPr>
              <a:xfrm>
                <a:off x="791580" y="1403775"/>
                <a:ext cx="3735415" cy="33239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" dirty="0"/>
                  <a:t>width = 10</a:t>
                </a:r>
              </a:p>
              <a:p>
                <a:r>
                  <a:rPr lang="en-US" altLang="ko-KR" sz="1990" dirty="0"/>
                  <a:t>height = 20</a:t>
                </a:r>
              </a:p>
              <a:p>
                <a:endParaRPr lang="en-US" altLang="ko-KR" sz="1990" dirty="0"/>
              </a:p>
              <a:p>
                <a:endParaRPr lang="en-US" altLang="ko-KR" sz="1990" dirty="0"/>
              </a:p>
              <a:p>
                <a:pPr>
                  <a:lnSpc>
                    <a:spcPts val="2787"/>
                  </a:lnSpc>
                </a:pPr>
                <a:r>
                  <a:rPr lang="en-US" altLang="ko-KR" sz="1990" dirty="0"/>
                  <a:t>def  area(w, h) :</a:t>
                </a:r>
              </a:p>
              <a:p>
                <a:pPr>
                  <a:lnSpc>
                    <a:spcPts val="2787"/>
                  </a:lnSpc>
                </a:pPr>
                <a:r>
                  <a:rPr lang="en-US" altLang="ko-KR" sz="1990" dirty="0"/>
                  <a:t>       result  = w*h</a:t>
                </a:r>
              </a:p>
              <a:p>
                <a:pPr>
                  <a:lnSpc>
                    <a:spcPts val="2787"/>
                  </a:lnSpc>
                </a:pPr>
                <a:r>
                  <a:rPr lang="en-US" altLang="ko-KR" sz="1990" dirty="0"/>
                  <a:t>       return  result</a:t>
                </a:r>
              </a:p>
              <a:p>
                <a:endParaRPr lang="en-US" altLang="ko-KR" sz="1990" dirty="0"/>
              </a:p>
              <a:p>
                <a:endParaRPr lang="en-US" altLang="ko-KR" sz="1990" dirty="0"/>
              </a:p>
              <a:p>
                <a:r>
                  <a:rPr lang="en-US" altLang="ko-KR" sz="1990" dirty="0"/>
                  <a:t>print( area(width, height) )</a:t>
                </a:r>
                <a:endParaRPr lang="ko-KR" altLang="en-US" sz="1990" dirty="0"/>
              </a:p>
            </p:txBody>
          </p:sp>
          <p:sp>
            <p:nvSpPr>
              <p:cNvPr id="19" name="대각선 방향의 모서리가 잘린 사각형 6">
                <a:extLst>
                  <a:ext uri="{FF2B5EF4-FFF2-40B4-BE49-F238E27FC236}">
                    <a16:creationId xmlns:a16="http://schemas.microsoft.com/office/drawing/2014/main" id="{AEAFFA2D-1751-4A04-B4BE-A38F447A85C9}"/>
                  </a:ext>
                </a:extLst>
              </p:cNvPr>
              <p:cNvSpPr/>
              <p:nvPr/>
            </p:nvSpPr>
            <p:spPr>
              <a:xfrm>
                <a:off x="1191107" y="3023195"/>
                <a:ext cx="1985738" cy="360800"/>
              </a:xfrm>
              <a:prstGeom prst="snip2DiagRect">
                <a:avLst/>
              </a:prstGeom>
              <a:solidFill>
                <a:schemeClr val="accent6">
                  <a:alpha val="38039"/>
                </a:schemeClr>
              </a:solidFill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  <p:sp>
            <p:nvSpPr>
              <p:cNvPr id="20" name="대각선 방향의 모서리가 잘린 사각형 5">
                <a:extLst>
                  <a:ext uri="{FF2B5EF4-FFF2-40B4-BE49-F238E27FC236}">
                    <a16:creationId xmlns:a16="http://schemas.microsoft.com/office/drawing/2014/main" id="{79EAA4E8-5A34-4952-9D66-C033175DF731}"/>
                  </a:ext>
                </a:extLst>
              </p:cNvPr>
              <p:cNvSpPr/>
              <p:nvPr/>
            </p:nvSpPr>
            <p:spPr>
              <a:xfrm>
                <a:off x="586005" y="1313765"/>
                <a:ext cx="1710190" cy="765085"/>
              </a:xfrm>
              <a:prstGeom prst="snip2DiagRect">
                <a:avLst/>
              </a:prstGeom>
              <a:solidFill>
                <a:srgbClr val="FF0000">
                  <a:alpha val="38824"/>
                </a:srgbClr>
              </a:solidFill>
              <a:ln w="38100">
                <a:solidFill>
                  <a:srgbClr val="FF66C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6B181-EE58-4AE0-8DCF-0CC9AAB486F5}"/>
                </a:ext>
              </a:extLst>
            </p:cNvPr>
            <p:cNvSpPr txBox="1"/>
            <p:nvPr/>
          </p:nvSpPr>
          <p:spPr>
            <a:xfrm rot="21167886">
              <a:off x="2261883" y="848127"/>
              <a:ext cx="3607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FF66CC"/>
                  </a:solidFill>
                </a:rPr>
                <a:t>함수의 외부에 있기 때문에</a:t>
              </a:r>
              <a:endParaRPr lang="en-US" altLang="ko-KR" sz="1990" b="1" dirty="0">
                <a:solidFill>
                  <a:srgbClr val="FF66CC"/>
                </a:solidFill>
              </a:endParaRPr>
            </a:p>
            <a:p>
              <a:r>
                <a:rPr lang="ko-KR" altLang="en-US" sz="1990" b="1" dirty="0">
                  <a:solidFill>
                    <a:srgbClr val="FF66CC"/>
                  </a:solidFill>
                </a:rPr>
                <a:t>전역변수이다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1DBED0-874F-438A-9681-FDC2B0795BD5}"/>
                </a:ext>
              </a:extLst>
            </p:cNvPr>
            <p:cNvSpPr txBox="1"/>
            <p:nvPr/>
          </p:nvSpPr>
          <p:spPr>
            <a:xfrm rot="21167886">
              <a:off x="3136429" y="2467279"/>
              <a:ext cx="3607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00B050"/>
                  </a:solidFill>
                </a:rPr>
                <a:t>함수의 내부에 있기 때문에</a:t>
              </a:r>
              <a:endParaRPr lang="en-US" altLang="ko-KR" sz="1990" b="1" dirty="0">
                <a:solidFill>
                  <a:srgbClr val="00B050"/>
                </a:solidFill>
              </a:endParaRPr>
            </a:p>
            <a:p>
              <a:r>
                <a:rPr lang="ko-KR" altLang="en-US" sz="1990" b="1" dirty="0">
                  <a:solidFill>
                    <a:srgbClr val="00B050"/>
                  </a:solidFill>
                </a:rPr>
                <a:t>지역변수이다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지역변수와 전역변수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지역변수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1400" y="1924623"/>
            <a:ext cx="3762207" cy="1929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def sub():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	</a:t>
            </a:r>
            <a:r>
              <a:rPr lang="en-US" altLang="ko-KR" sz="1990" kern="0" dirty="0">
                <a:solidFill>
                  <a:schemeClr val="accent1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바나나가 좋음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1990" kern="0" dirty="0">
                <a:solidFill>
                  <a:schemeClr val="accent1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endParaRPr lang="en-US" altLang="ko-KR" sz="1990" kern="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sub()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1401" y="4004766"/>
            <a:ext cx="3858167" cy="42797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바나나가 좋음</a:t>
            </a:r>
            <a:r>
              <a:rPr lang="en-US" altLang="ko-KR" sz="179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282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 변수와 전역 변수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전역 변수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4519" y="1881284"/>
            <a:ext cx="3762207" cy="1929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def sub():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endParaRPr lang="en-US" altLang="ko-KR" sz="1990" kern="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사과가 좋음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sub()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8137" y="4003855"/>
            <a:ext cx="3858167" cy="42797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사과가 좋음</a:t>
            </a:r>
            <a:r>
              <a:rPr lang="en-US" altLang="ko-KR" sz="179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6507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지역변수와 전역변수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지역변수</a:t>
            </a:r>
            <a:r>
              <a:rPr lang="en-US" altLang="ko-KR" dirty="0"/>
              <a:t>? </a:t>
            </a:r>
            <a:r>
              <a:rPr lang="ko-KR" altLang="en-US" dirty="0" err="1"/>
              <a:t>전역변수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5095" y="1851847"/>
            <a:ext cx="4279611" cy="1835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592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sub():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</a:t>
            </a:r>
            <a:r>
              <a:rPr lang="en-US" altLang="ko-KR" sz="1592" kern="0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바나나가 좋음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1592" kern="0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  # s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는 지역변수</a:t>
            </a:r>
            <a:endParaRPr lang="en-US" altLang="ko-KR" sz="1592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endParaRPr lang="en-US" altLang="ko-KR" sz="1592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사과가 좋음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sub()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5922615" y="1869384"/>
            <a:ext cx="3165015" cy="1030128"/>
          </a:xfrm>
          <a:prstGeom prst="wedgeRoundRectCallout">
            <a:avLst>
              <a:gd name="adj1" fmla="val -94090"/>
              <a:gd name="adj2" fmla="val -65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지역변수는 함수 내에서 </a:t>
            </a:r>
            <a:r>
              <a:rPr lang="ko-KR" altLang="en-US" sz="1791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할당문에</a:t>
            </a: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의해 생성 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5094" y="3955808"/>
            <a:ext cx="4279611" cy="216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592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sub():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1592" kern="0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 # 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할당 전 사용 오류</a:t>
            </a:r>
            <a:endParaRPr lang="en-US" altLang="ko-KR" sz="1592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</a:t>
            </a:r>
            <a:r>
              <a:rPr lang="en-US" altLang="ko-KR" sz="1592" kern="0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바나나가 좋음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1592" kern="0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  # s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는 지역변수</a:t>
            </a:r>
            <a:endParaRPr lang="en-US" altLang="ko-KR" sz="1592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endParaRPr lang="en-US" altLang="ko-KR" sz="1592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사과가 좋음</a:t>
            </a: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sub()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706591" y="4365104"/>
            <a:ext cx="3672631" cy="1508833"/>
          </a:xfrm>
          <a:prstGeom prst="wedgeRoundRectCallout">
            <a:avLst>
              <a:gd name="adj1" fmla="val -81176"/>
              <a:gd name="adj2" fmla="val -2461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아래에 </a:t>
            </a:r>
            <a:r>
              <a:rPr lang="ko-KR" altLang="en-US" sz="1791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할당문이</a:t>
            </a: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있기 </a:t>
            </a:r>
            <a:r>
              <a:rPr lang="ko-KR" altLang="en-US" sz="1791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떄문에</a:t>
            </a: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</a:t>
            </a: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ko-KR" altLang="en-US" sz="1791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지역변수로</a:t>
            </a: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인식되고 </a:t>
            </a:r>
            <a:r>
              <a:rPr lang="ko-KR" altLang="en-US" sz="1791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할당전</a:t>
            </a:r>
            <a:r>
              <a:rPr lang="ko-KR" altLang="en-US" sz="179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사용으로 오류 발생</a:t>
            </a:r>
          </a:p>
        </p:txBody>
      </p:sp>
    </p:spTree>
    <p:extLst>
      <p:ext uri="{BB962C8B-B14F-4D97-AF65-F5344CB8AC3E}">
        <p14:creationId xmlns:p14="http://schemas.microsoft.com/office/powerpoint/2010/main" val="3518412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 변수와 전역 변수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전역변수를 함수 안에서 수정하면 지역변수가 새로 생성된다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9763" y="1772763"/>
            <a:ext cx="3838085" cy="26647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def sub():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	</a:t>
            </a:r>
            <a:r>
              <a:rPr lang="en-US" altLang="ko-KR" sz="1990" kern="0" dirty="0">
                <a:solidFill>
                  <a:srgbClr val="3366FF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바나나가 좋음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	print(</a:t>
            </a:r>
            <a:r>
              <a:rPr lang="en-US" altLang="ko-KR" sz="1990" kern="0" dirty="0">
                <a:solidFill>
                  <a:srgbClr val="3366FF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endParaRPr lang="en-US" altLang="ko-KR" sz="1990" kern="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= "</a:t>
            </a:r>
            <a:r>
              <a:rPr lang="ko-KR" altLang="en-US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사과가 좋음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!"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sub()</a:t>
            </a:r>
          </a:p>
          <a:p>
            <a:pPr latinLnBrk="1">
              <a:lnSpc>
                <a:spcPct val="120000"/>
              </a:lnSpc>
            </a:pP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990" kern="0" dirty="0">
                <a:solidFill>
                  <a:srgbClr val="FF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9682" y="4815979"/>
            <a:ext cx="3858167" cy="716611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바나나가 좋음</a:t>
            </a:r>
            <a:r>
              <a:rPr lang="en-US" altLang="ko-KR" sz="179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ko-KR" altLang="en-US" sz="1791" dirty="0">
                <a:latin typeface="Arial" panose="020B0604020202020204" pitchFamily="34" charset="0"/>
                <a:cs typeface="Arial" panose="020B0604020202020204" pitchFamily="34" charset="0"/>
              </a:rPr>
              <a:t>사과가 좋음</a:t>
            </a:r>
            <a:r>
              <a:rPr lang="en-US" altLang="ko-KR" sz="179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697006" y="2469896"/>
            <a:ext cx="1092422" cy="635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27846" y="3088017"/>
            <a:ext cx="3553008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전역 변수를 사용하는 것이 아님</a:t>
            </a:r>
            <a:r>
              <a:rPr lang="en-US" altLang="ko-KR" sz="179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179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905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 변수와 전역 변수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전역 변수를 함수 안에서 변경하며 사용하려면 </a:t>
            </a:r>
            <a:r>
              <a:rPr lang="en-US" altLang="ko-KR" dirty="0"/>
              <a:t>global </a:t>
            </a:r>
            <a:r>
              <a:rPr lang="ko-KR" altLang="en-US" dirty="0"/>
              <a:t>로 선언해야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235520" y="2021780"/>
            <a:ext cx="5786931" cy="3733658"/>
            <a:chOff x="610188" y="1481713"/>
            <a:chExt cx="5814946" cy="3751733"/>
          </a:xfrm>
        </p:grpSpPr>
        <p:sp>
          <p:nvSpPr>
            <p:cNvPr id="11" name="TextBox 10"/>
            <p:cNvSpPr txBox="1"/>
            <p:nvPr/>
          </p:nvSpPr>
          <p:spPr>
            <a:xfrm>
              <a:off x="610188" y="1481713"/>
              <a:ext cx="3651488" cy="3751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F81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def sub():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	</a:t>
              </a:r>
              <a:r>
                <a:rPr lang="en-US" altLang="ko-KR" sz="1990" kern="0" dirty="0">
                  <a:solidFill>
                    <a:srgbClr val="C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global   s</a:t>
              </a:r>
            </a:p>
            <a:p>
              <a:pPr latinLnBrk="1">
                <a:lnSpc>
                  <a:spcPct val="120000"/>
                </a:lnSpc>
              </a:pPr>
              <a:endPara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	print(</a:t>
              </a:r>
              <a:r>
                <a:rPr lang="en-US" altLang="ko-KR" sz="1990" kern="0" dirty="0">
                  <a:solidFill>
                    <a:srgbClr val="FF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	s = "</a:t>
              </a:r>
              <a:r>
                <a:rPr lang="ko-KR" altLang="en-US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바나나가 좋음</a:t>
              </a: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!"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	print(</a:t>
              </a:r>
              <a:r>
                <a:rPr lang="en-US" altLang="ko-KR" sz="1990" kern="0" dirty="0">
                  <a:solidFill>
                    <a:srgbClr val="FF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atinLnBrk="1">
                <a:lnSpc>
                  <a:spcPct val="120000"/>
                </a:lnSpc>
              </a:pPr>
              <a:endParaRPr lang="en-US" altLang="ko-KR" sz="1990" kern="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FF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 = "</a:t>
              </a:r>
              <a:r>
                <a:rPr lang="ko-KR" altLang="en-US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사과가 좋음</a:t>
              </a: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!"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sub()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print(</a:t>
              </a:r>
              <a:r>
                <a:rPr lang="en-US" altLang="ko-KR" sz="1990" kern="0" dirty="0">
                  <a:solidFill>
                    <a:srgbClr val="FF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en-US" altLang="ko-KR" sz="1990" kern="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3003" y="4193032"/>
              <a:ext cx="2251623" cy="972402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r>
                <a:rPr lang="ko-KR" altLang="en-US" sz="1791" dirty="0">
                  <a:latin typeface="Arial" panose="020B0604020202020204" pitchFamily="34" charset="0"/>
                  <a:cs typeface="Arial" panose="020B0604020202020204" pitchFamily="34" charset="0"/>
                </a:rPr>
                <a:t>사과가 좋음</a:t>
              </a:r>
              <a:r>
                <a:rPr lang="en-US" altLang="ko-KR" sz="1791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r>
                <a:rPr lang="ko-KR" altLang="en-US" sz="1791" dirty="0">
                  <a:latin typeface="Arial" panose="020B0604020202020204" pitchFamily="34" charset="0"/>
                  <a:cs typeface="Arial" panose="020B0604020202020204" pitchFamily="34" charset="0"/>
                </a:rPr>
                <a:t>바나나가 좋음</a:t>
              </a:r>
              <a:r>
                <a:rPr lang="en-US" altLang="ko-KR" sz="1791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r>
                <a:rPr lang="ko-KR" altLang="en-US" sz="1791" dirty="0">
                  <a:latin typeface="Arial" panose="020B0604020202020204" pitchFamily="34" charset="0"/>
                  <a:cs typeface="Arial" panose="020B0604020202020204" pitchFamily="34" charset="0"/>
                </a:rPr>
                <a:t>바나나가 좋음</a:t>
              </a:r>
              <a:r>
                <a:rPr lang="en-US" altLang="ko-KR" sz="1791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  <p:cxnSp>
          <p:nvCxnSpPr>
            <p:cNvPr id="8" name="직선 화살표 연결선 7"/>
            <p:cNvCxnSpPr>
              <a:stCxn id="9" idx="1"/>
            </p:cNvCxnSpPr>
            <p:nvPr/>
          </p:nvCxnSpPr>
          <p:spPr>
            <a:xfrm flipH="1" flipV="1">
              <a:off x="2861811" y="2115691"/>
              <a:ext cx="1620162" cy="2331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81973" y="2164887"/>
              <a:ext cx="1943161" cy="3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91" dirty="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전역 변수를 사용</a:t>
              </a: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5274543" y="3328941"/>
            <a:ext cx="4165301" cy="946893"/>
          </a:xfrm>
          <a:prstGeom prst="wedgeRoundRectCallout">
            <a:avLst>
              <a:gd name="adj1" fmla="val -65715"/>
              <a:gd name="adj2" fmla="val -1204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90" b="1" dirty="0">
                <a:solidFill>
                  <a:srgbClr val="FF0000"/>
                </a:solidFill>
              </a:rPr>
              <a:t>함수 내에서 </a:t>
            </a:r>
            <a:r>
              <a:rPr lang="ko-KR" altLang="en-US" sz="1990" b="1" dirty="0" err="1">
                <a:solidFill>
                  <a:srgbClr val="FF0000"/>
                </a:solidFill>
              </a:rPr>
              <a:t>할당문이</a:t>
            </a:r>
            <a:r>
              <a:rPr lang="ko-KR" altLang="en-US" sz="1990" b="1" dirty="0">
                <a:solidFill>
                  <a:srgbClr val="FF0000"/>
                </a:solidFill>
              </a:rPr>
              <a:t> 실행되어도</a:t>
            </a:r>
            <a:endParaRPr lang="en-US" altLang="ko-KR" sz="1990" b="1" dirty="0">
              <a:solidFill>
                <a:srgbClr val="FF0000"/>
              </a:solidFill>
            </a:endParaRPr>
          </a:p>
          <a:p>
            <a:r>
              <a:rPr lang="en-US" altLang="ko-KR" sz="1990" b="1" dirty="0">
                <a:solidFill>
                  <a:srgbClr val="FF0000"/>
                </a:solidFill>
              </a:rPr>
              <a:t>global s </a:t>
            </a:r>
            <a:r>
              <a:rPr lang="ko-KR" altLang="en-US" sz="1990" b="1" dirty="0">
                <a:solidFill>
                  <a:srgbClr val="FF0000"/>
                </a:solidFill>
              </a:rPr>
              <a:t>는 </a:t>
            </a:r>
            <a:r>
              <a:rPr lang="ko-KR" altLang="en-US" sz="1990" b="1" dirty="0" err="1">
                <a:solidFill>
                  <a:srgbClr val="FF0000"/>
                </a:solidFill>
              </a:rPr>
              <a:t>전역변수</a:t>
            </a:r>
            <a:endParaRPr lang="ko-KR" altLang="en-US" sz="199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77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</a:t>
            </a:r>
            <a:r>
              <a:rPr lang="en-US" altLang="ko-KR" dirty="0"/>
              <a:t>(local)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전역</a:t>
            </a:r>
            <a:r>
              <a:rPr lang="en-US" altLang="ko-KR" dirty="0"/>
              <a:t>(global)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46084" y="1789302"/>
            <a:ext cx="8088898" cy="4214545"/>
            <a:chOff x="532926" y="1898961"/>
            <a:chExt cx="8128056" cy="4234948"/>
          </a:xfrm>
        </p:grpSpPr>
        <p:sp>
          <p:nvSpPr>
            <p:cNvPr id="5" name="TextBox 4"/>
            <p:cNvSpPr txBox="1"/>
            <p:nvPr/>
          </p:nvSpPr>
          <p:spPr>
            <a:xfrm>
              <a:off x="532927" y="1898961"/>
              <a:ext cx="8128055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F81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def testLocal( ):</a:t>
              </a:r>
            </a:p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    </a:t>
              </a:r>
              <a:r>
                <a:rPr lang="en-US" altLang="ko-KR" sz="1990" kern="0" dirty="0">
                  <a:solidFill>
                    <a:srgbClr val="3366FF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 = "Hello!"  	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함수 내에서 생성한 변수 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는 함수</a:t>
              </a:r>
              <a:endParaRPr lang="en-US" altLang="ko-KR" sz="1990" kern="0" dirty="0">
                <a:solidFill>
                  <a:srgbClr val="00B050"/>
                </a:solidFill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    print(</a:t>
              </a:r>
              <a:r>
                <a:rPr lang="en-US" altLang="ko-KR" sz="1990" kern="0" dirty="0">
                  <a:solidFill>
                    <a:srgbClr val="3366FF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)         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밖에서는 보이지 않는다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(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지역변수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)</a:t>
              </a:r>
            </a:p>
            <a:p>
              <a:pPr defTabSz="910011">
                <a:defRPr/>
              </a:pPr>
              <a:endParaRPr lang="en-US" altLang="ko-KR" sz="1990" kern="0" dirty="0"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0011">
                <a:lnSpc>
                  <a:spcPct val="50000"/>
                </a:lnSpc>
                <a:defRPr/>
              </a:pPr>
              <a:endParaRPr lang="en-US" altLang="ko-KR" sz="1990" kern="0" dirty="0"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testLocal( )</a:t>
              </a:r>
            </a:p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print(</a:t>
              </a:r>
              <a:r>
                <a:rPr lang="en-US" altLang="ko-KR" sz="1990" kern="0" dirty="0">
                  <a:solidFill>
                    <a:srgbClr val="FF000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)   	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변수 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는 함수 종료와 동시에 소멸되어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오류발생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2926" y="4194917"/>
              <a:ext cx="8128054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F81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def </a:t>
              </a:r>
              <a:r>
                <a:rPr lang="en-US" altLang="ko-KR" sz="1990" kern="0" dirty="0" err="1">
                  <a:ea typeface="굴림체" panose="020B0609000101010101" pitchFamily="49" charset="-127"/>
                  <a:cs typeface="Courier New" panose="02070309020205020404" pitchFamily="49" charset="0"/>
                </a:rPr>
                <a:t>testGlobal</a:t>
              </a: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( ) : </a:t>
              </a:r>
            </a:p>
            <a:p>
              <a:pPr defTabSz="91001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  print(</a:t>
              </a:r>
              <a:r>
                <a:rPr lang="en-US" altLang="ko-KR" sz="1990" kern="0" dirty="0">
                  <a:solidFill>
                    <a:srgbClr val="FF000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)  	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함수 내에서 값을 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assign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하지 않은 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는 함수</a:t>
              </a:r>
              <a:endParaRPr lang="en-US" altLang="ko-KR" sz="1990" kern="0" dirty="0">
                <a:solidFill>
                  <a:srgbClr val="00B050"/>
                </a:solidFill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0011">
                <a:defRPr/>
              </a:pP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                 	#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밖의 값을 그대로 유지한다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(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전역변수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)</a:t>
              </a:r>
            </a:p>
            <a:p>
              <a:pPr defTabSz="910011">
                <a:defRPr/>
              </a:pPr>
              <a:endParaRPr lang="en-US" altLang="ko-KR" sz="1990" kern="0" dirty="0"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0011">
                <a:defRPr/>
              </a:pPr>
              <a:r>
                <a:rPr lang="en-US" altLang="ko-KR" sz="1990" kern="0" dirty="0">
                  <a:solidFill>
                    <a:srgbClr val="FF000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s</a:t>
              </a: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 = ＂Hello!“</a:t>
              </a:r>
            </a:p>
            <a:p>
              <a:pPr latinLnBrk="1">
                <a:defRPr/>
              </a:pPr>
              <a:r>
                <a:rPr lang="en-US" altLang="ko-KR" sz="1990" kern="0" dirty="0">
                  <a:ea typeface="굴림체" panose="020B0609000101010101" pitchFamily="49" charset="-127"/>
                  <a:cs typeface="Courier New" panose="02070309020205020404" pitchFamily="49" charset="0"/>
                </a:rPr>
                <a:t>testLocal( )  	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# 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매개변수로 넣지 않아도 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Hello!</a:t>
              </a:r>
              <a:r>
                <a:rPr lang="ko-KR" altLang="en-US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가 출력된다</a:t>
              </a:r>
              <a:r>
                <a:rPr lang="en-US" altLang="ko-KR" sz="1990" kern="0" dirty="0">
                  <a:solidFill>
                    <a:srgbClr val="00B05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5073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</a:t>
            </a:r>
            <a:r>
              <a:rPr lang="en-US" altLang="ko-KR" dirty="0"/>
              <a:t>(local)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전역</a:t>
            </a:r>
            <a:r>
              <a:rPr lang="en-US" altLang="ko-KR" dirty="0"/>
              <a:t>(global)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scoping rule </a:t>
            </a:r>
          </a:p>
          <a:p>
            <a:pPr lvl="1"/>
            <a:r>
              <a:rPr lang="ko-KR" altLang="en-US" dirty="0"/>
              <a:t>이름을 찾는 순서는 </a:t>
            </a:r>
            <a:r>
              <a:rPr lang="en-US" altLang="ko-KR" dirty="0"/>
              <a:t>Local -&gt; Global </a:t>
            </a:r>
            <a:r>
              <a:rPr lang="ko-KR" altLang="en-US" dirty="0"/>
              <a:t>순이다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Local</a:t>
            </a:r>
            <a:r>
              <a:rPr lang="ko-KR" altLang="en-US" dirty="0"/>
              <a:t>이란 함수 안을 의미한다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Global</a:t>
            </a:r>
            <a:r>
              <a:rPr lang="ko-KR" altLang="en-US" dirty="0"/>
              <a:t>은 프로그램이 수행되는 가장 높은 계층을 말한다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51"/>
          <a:stretch/>
        </p:blipFill>
        <p:spPr>
          <a:xfrm>
            <a:off x="2106191" y="3573016"/>
            <a:ext cx="6270346" cy="27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 특정 작업을 수행하는 명령어들의 모음에 이름을 붙인 것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작업에 필요한 데이터를 전달받을 수 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작업이 완료된 후에는 작업의 결과를 </a:t>
            </a:r>
            <a:r>
              <a:rPr lang="ko-KR" altLang="en-US" dirty="0" err="1"/>
              <a:t>호출자에게</a:t>
            </a:r>
            <a:r>
              <a:rPr lang="ko-KR" altLang="en-US" dirty="0"/>
              <a:t> 반환할 수 있음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함수 안의 명령어들을 실행하려면 함수를 호출</a:t>
            </a:r>
            <a:r>
              <a:rPr lang="en-US" altLang="ko-KR" dirty="0"/>
              <a:t>(call)</a:t>
            </a:r>
            <a:r>
              <a:rPr lang="ko-KR" altLang="en-US" dirty="0"/>
              <a:t>해야 함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9335B7B-FA63-8D42-AEE1-8009D7EE4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143" r="13375" b="11100"/>
          <a:stretch/>
        </p:blipFill>
        <p:spPr>
          <a:xfrm>
            <a:off x="1602135" y="3245069"/>
            <a:ext cx="5210265" cy="33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72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지역</a:t>
            </a:r>
            <a:r>
              <a:rPr lang="en-US" altLang="ko-KR" dirty="0"/>
              <a:t>(local)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전역</a:t>
            </a:r>
            <a:r>
              <a:rPr lang="en-US" altLang="ko-KR" dirty="0"/>
              <a:t>(global) </a:t>
            </a:r>
            <a:r>
              <a:rPr lang="ko-KR" altLang="en-US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8092" y="1728352"/>
            <a:ext cx="2866443" cy="3154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latin typeface="Trebuchet MS" panose="020B0603020202020204" pitchFamily="34" charset="0"/>
              </a:rPr>
              <a:t>def  test():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       </a:t>
            </a:r>
            <a:r>
              <a:rPr lang="en-US" altLang="ko-KR" sz="1990" dirty="0">
                <a:solidFill>
                  <a:srgbClr val="3366FF"/>
                </a:solidFill>
                <a:latin typeface="Trebuchet MS" panose="020B0603020202020204" pitchFamily="34" charset="0"/>
              </a:rPr>
              <a:t>b</a:t>
            </a:r>
            <a:r>
              <a:rPr lang="en-US" altLang="ko-KR" sz="1990" dirty="0">
                <a:latin typeface="Trebuchet MS" panose="020B0603020202020204" pitchFamily="34" charset="0"/>
              </a:rPr>
              <a:t> = 20   # </a:t>
            </a:r>
            <a:r>
              <a:rPr lang="ko-KR" altLang="en-US" sz="1990" dirty="0"/>
              <a:t>지역변수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       print(</a:t>
            </a:r>
            <a:r>
              <a:rPr lang="en-US" altLang="ko-KR" sz="1990" dirty="0" err="1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 err="1">
                <a:latin typeface="Trebuchet MS" panose="020B0603020202020204" pitchFamily="34" charset="0"/>
              </a:rPr>
              <a:t>,</a:t>
            </a:r>
            <a:r>
              <a:rPr lang="en-US" altLang="ko-KR" sz="1990" dirty="0" err="1">
                <a:solidFill>
                  <a:srgbClr val="3366FF"/>
                </a:solidFill>
                <a:latin typeface="Trebuchet MS" panose="020B0603020202020204" pitchFamily="34" charset="0"/>
              </a:rPr>
              <a:t>b</a:t>
            </a:r>
            <a:r>
              <a:rPr lang="en-US" altLang="ko-KR" sz="1990" dirty="0">
                <a:latin typeface="Trebuchet MS" panose="020B0603020202020204" pitchFamily="34" charset="0"/>
              </a:rPr>
              <a:t>) </a:t>
            </a:r>
          </a:p>
          <a:p>
            <a:endParaRPr lang="en-US" altLang="ko-KR" sz="1990" dirty="0">
              <a:latin typeface="Trebuchet MS" panose="020B0603020202020204" pitchFamily="34" charset="0"/>
            </a:endParaRPr>
          </a:p>
          <a:p>
            <a:r>
              <a:rPr lang="en-US" altLang="ko-KR" sz="1990" dirty="0">
                <a:latin typeface="Trebuchet MS" panose="020B0603020202020204" pitchFamily="34" charset="0"/>
              </a:rPr>
              <a:t># main </a:t>
            </a:r>
          </a:p>
          <a:p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 = 100     # </a:t>
            </a:r>
            <a:r>
              <a:rPr lang="ko-KR" altLang="en-US" sz="1990" dirty="0"/>
              <a:t>전역변수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test()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b</a:t>
            </a:r>
            <a:r>
              <a:rPr lang="en-US" altLang="ko-KR" sz="1990" dirty="0">
                <a:latin typeface="Trebuchet MS" panose="020B0603020202020204" pitchFamily="34" charset="0"/>
              </a:rPr>
              <a:t>)    # </a:t>
            </a:r>
            <a:r>
              <a:rPr lang="en-US" altLang="ko-KR" sz="1990" dirty="0" err="1">
                <a:latin typeface="Trebuchet MS" panose="020B0603020202020204" pitchFamily="34" charset="0"/>
              </a:rPr>
              <a:t>NameError</a:t>
            </a:r>
            <a:r>
              <a:rPr lang="en-US" altLang="ko-KR" sz="1990" dirty="0">
                <a:latin typeface="Trebuchet MS" panose="020B0603020202020204" pitchFamily="34" charset="0"/>
              </a:rPr>
              <a:t> </a:t>
            </a:r>
            <a:endParaRPr lang="en-US" altLang="ko-KR" sz="1990" kern="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3689" y="1740866"/>
            <a:ext cx="2508138" cy="3016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sz="1095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altLang="ko-KR" sz="1990" dirty="0">
                <a:latin typeface="Trebuchet MS" panose="020B0603020202020204" pitchFamily="34" charset="0"/>
              </a:rPr>
              <a:t>def test():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      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 </a:t>
            </a:r>
          </a:p>
          <a:p>
            <a:endParaRPr lang="en-US" altLang="ko-KR" sz="1990" dirty="0">
              <a:latin typeface="Trebuchet MS" panose="020B0603020202020204" pitchFamily="34" charset="0"/>
            </a:endParaRPr>
          </a:p>
          <a:p>
            <a:endParaRPr lang="en-US" altLang="ko-KR" sz="1990" dirty="0">
              <a:latin typeface="Trebuchet MS" panose="020B0603020202020204" pitchFamily="34" charset="0"/>
            </a:endParaRPr>
          </a:p>
          <a:p>
            <a:r>
              <a:rPr lang="en-US" altLang="ko-KR" sz="1990" dirty="0">
                <a:latin typeface="Trebuchet MS" panose="020B0603020202020204" pitchFamily="34" charset="0"/>
              </a:rPr>
              <a:t># main </a:t>
            </a:r>
          </a:p>
          <a:p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 = 100   # </a:t>
            </a:r>
            <a:r>
              <a:rPr lang="ko-KR" altLang="en-US" sz="1990" dirty="0"/>
              <a:t>전역변수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test() 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 </a:t>
            </a:r>
            <a:endParaRPr lang="en-US" altLang="ko-KR" sz="1990" kern="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0982" y="1744157"/>
            <a:ext cx="2692707" cy="3016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sz="1095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altLang="ko-KR" sz="1990" dirty="0">
                <a:latin typeface="Trebuchet MS" panose="020B0603020202020204" pitchFamily="34" charset="0"/>
              </a:rPr>
              <a:t>def test():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     </a:t>
            </a:r>
            <a:r>
              <a:rPr lang="en-US" altLang="ko-KR" sz="1990" dirty="0">
                <a:solidFill>
                  <a:srgbClr val="3366FF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 = 200 # </a:t>
            </a:r>
            <a:r>
              <a:rPr lang="ko-KR" altLang="en-US" sz="1990" dirty="0">
                <a:latin typeface="Trebuchet MS" panose="020B0603020202020204" pitchFamily="34" charset="0"/>
              </a:rPr>
              <a:t>지역변수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     print(</a:t>
            </a:r>
            <a:r>
              <a:rPr lang="en-US" altLang="ko-KR" sz="1990" dirty="0">
                <a:solidFill>
                  <a:srgbClr val="3366FF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</a:t>
            </a:r>
          </a:p>
          <a:p>
            <a:endParaRPr lang="en-US" altLang="ko-KR" sz="1990" dirty="0">
              <a:latin typeface="Trebuchet MS" panose="020B0603020202020204" pitchFamily="34" charset="0"/>
            </a:endParaRPr>
          </a:p>
          <a:p>
            <a:r>
              <a:rPr lang="en-US" altLang="ko-KR" sz="1990" dirty="0">
                <a:latin typeface="Trebuchet MS" panose="020B0603020202020204" pitchFamily="34" charset="0"/>
              </a:rPr>
              <a:t># main</a:t>
            </a:r>
          </a:p>
          <a:p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 = 100  # </a:t>
            </a:r>
            <a:r>
              <a:rPr lang="ko-KR" altLang="en-US" sz="1990" dirty="0">
                <a:latin typeface="Trebuchet MS" panose="020B0603020202020204" pitchFamily="34" charset="0"/>
              </a:rPr>
              <a:t>전역변수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test()</a:t>
            </a:r>
          </a:p>
          <a:p>
            <a:r>
              <a:rPr lang="en-US" altLang="ko-KR" sz="1990" dirty="0">
                <a:latin typeface="Trebuchet MS" panose="020B0603020202020204" pitchFamily="34" charset="0"/>
              </a:rPr>
              <a:t>print(</a:t>
            </a:r>
            <a:r>
              <a:rPr lang="en-US" altLang="ko-KR" sz="1990" dirty="0">
                <a:solidFill>
                  <a:srgbClr val="FF0000"/>
                </a:solidFill>
                <a:latin typeface="Trebuchet MS" panose="020B0603020202020204" pitchFamily="34" charset="0"/>
              </a:rPr>
              <a:t>a</a:t>
            </a:r>
            <a:r>
              <a:rPr lang="en-US" altLang="ko-KR" sz="1990" dirty="0">
                <a:latin typeface="Trebuchet MS" panose="020B0603020202020204" pitchFamily="34" charset="0"/>
              </a:rPr>
              <a:t>)</a:t>
            </a:r>
            <a:endParaRPr lang="en-US" altLang="ko-KR" sz="1990" kern="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495" y="5075634"/>
            <a:ext cx="1254069" cy="1010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</a:t>
            </a:r>
          </a:p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 </a:t>
            </a:r>
            <a:r>
              <a:rPr lang="en-US" altLang="ko-KR" sz="1990" kern="0" dirty="0">
                <a:solidFill>
                  <a:srgbClr val="3366FF"/>
                </a:solidFill>
                <a:latin typeface="Arial" charset="0"/>
                <a:ea typeface="맑은 고딕" panose="020B0503020000020004" pitchFamily="50" charset="-127"/>
              </a:rPr>
              <a:t>20</a:t>
            </a:r>
          </a:p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</a:t>
            </a:r>
            <a:endParaRPr lang="ko-KR" altLang="en-US" sz="1990" kern="0" dirty="0">
              <a:solidFill>
                <a:prstClr val="black"/>
              </a:solidFill>
              <a:latin typeface="Arial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3264" y="5075633"/>
            <a:ext cx="1254069" cy="1010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</a:t>
            </a:r>
          </a:p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 </a:t>
            </a:r>
          </a:p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</a:t>
            </a:r>
            <a:endParaRPr lang="ko-KR" altLang="en-US" sz="1990" kern="0" dirty="0">
              <a:solidFill>
                <a:prstClr val="black"/>
              </a:solidFill>
              <a:latin typeface="Arial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0982" y="5075632"/>
            <a:ext cx="1254069" cy="1010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</a:t>
            </a:r>
          </a:p>
          <a:p>
            <a:pPr defTabSz="910011">
              <a:defRPr/>
            </a:pPr>
            <a:r>
              <a:rPr lang="en-US" altLang="ko-KR" sz="1990" kern="0" dirty="0">
                <a:solidFill>
                  <a:srgbClr val="3366FF"/>
                </a:solidFill>
                <a:latin typeface="Arial" charset="0"/>
                <a:ea typeface="맑은 고딕" panose="020B0503020000020004" pitchFamily="50" charset="-127"/>
              </a:rPr>
              <a:t>200</a:t>
            </a: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 </a:t>
            </a:r>
          </a:p>
          <a:p>
            <a:pPr defTabSz="910011"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charset="0"/>
                <a:ea typeface="맑은 고딕" panose="020B0503020000020004" pitchFamily="50" charset="-127"/>
              </a:rPr>
              <a:t>100</a:t>
            </a:r>
            <a:endParaRPr lang="ko-KR" altLang="en-US" sz="1990" kern="0" dirty="0">
              <a:solidFill>
                <a:prstClr val="black"/>
              </a:solidFill>
              <a:latin typeface="Arial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08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참조 값에 의한 인수 전달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파이썬에서 모든 데이터는 객체</a:t>
            </a:r>
            <a:r>
              <a:rPr lang="en-US" altLang="ko-KR" dirty="0"/>
              <a:t>. </a:t>
            </a:r>
            <a:r>
              <a:rPr lang="ko-KR" altLang="en-US" dirty="0"/>
              <a:t>객체에 대한 변수는 실제로 그 객체에 대한 참조</a:t>
            </a:r>
            <a:r>
              <a:rPr lang="en-US" altLang="ko-KR" dirty="0"/>
              <a:t>(reference)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10556" y="1985099"/>
            <a:ext cx="2825080" cy="183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modify2(a):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      a[0] = 10</a:t>
            </a:r>
          </a:p>
          <a:p>
            <a:endParaRPr lang="en-US" altLang="ko-KR" sz="1592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= [1, 2, 3, 4, 5]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modify2(</a:t>
            </a:r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1110556" y="3909242"/>
            <a:ext cx="2799088" cy="1030020"/>
            <a:chOff x="3036149" y="4027148"/>
            <a:chExt cx="2812638" cy="1035006"/>
          </a:xfrm>
        </p:grpSpPr>
        <p:sp>
          <p:nvSpPr>
            <p:cNvPr id="50" name="TextBox 49"/>
            <p:cNvSpPr txBox="1"/>
            <p:nvPr/>
          </p:nvSpPr>
          <p:spPr>
            <a:xfrm>
              <a:off x="3041829" y="4415168"/>
              <a:ext cx="2806958" cy="646986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defTabSz="910011">
                <a:defRPr/>
              </a:pPr>
              <a:r>
                <a:rPr lang="en-US" altLang="ko-KR" sz="1592" kern="0" dirty="0">
                  <a:solidFill>
                    <a:prstClr val="black"/>
                  </a:solidFill>
                  <a:latin typeface="Arial" charset="0"/>
                  <a:ea typeface="맑은 고딕" panose="020B0503020000020004" pitchFamily="50" charset="-127"/>
                </a:rPr>
                <a:t>[1, 2, 3, 4, 5]</a:t>
              </a:r>
            </a:p>
            <a:p>
              <a:pPr defTabSz="910011">
                <a:defRPr/>
              </a:pPr>
              <a:r>
                <a:rPr lang="en-US" altLang="ko-KR" sz="1592" kern="0" dirty="0">
                  <a:solidFill>
                    <a:prstClr val="black"/>
                  </a:solidFill>
                  <a:latin typeface="Arial" charset="0"/>
                  <a:ea typeface="맑은 고딕" panose="020B0503020000020004" pitchFamily="50" charset="-127"/>
                </a:rPr>
                <a:t>[</a:t>
              </a:r>
              <a:r>
                <a:rPr lang="en-US" altLang="ko-KR" sz="1592" kern="0" dirty="0">
                  <a:solidFill>
                    <a:srgbClr val="FF0000"/>
                  </a:solidFill>
                  <a:latin typeface="Arial" charset="0"/>
                  <a:ea typeface="맑은 고딕" panose="020B0503020000020004" pitchFamily="50" charset="-127"/>
                </a:rPr>
                <a:t>10</a:t>
              </a:r>
              <a:r>
                <a:rPr lang="en-US" altLang="ko-KR" sz="1592" kern="0" dirty="0">
                  <a:solidFill>
                    <a:prstClr val="black"/>
                  </a:solidFill>
                  <a:latin typeface="Arial" charset="0"/>
                  <a:ea typeface="맑은 고딕" panose="020B0503020000020004" pitchFamily="50" charset="-127"/>
                </a:rPr>
                <a:t>, 2, 3, 4, 5]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36149" y="4027148"/>
              <a:ext cx="2205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92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252571" y="1985099"/>
            <a:ext cx="3875393" cy="183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modify2(a):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ko-KR" sz="1592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= [1, 2, 3, 4, 5, 100, 200]</a:t>
            </a:r>
          </a:p>
          <a:p>
            <a:endParaRPr lang="en-US" altLang="ko-KR" sz="1592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 = [1, 2, 3, 4, 5]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modify2(</a:t>
            </a:r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592" dirty="0" err="1">
                <a:latin typeface="Arial" panose="020B0604020202020204" pitchFamily="34" charset="0"/>
                <a:cs typeface="Arial" panose="020B0604020202020204" pitchFamily="34" charset="0"/>
              </a:rPr>
              <a:t>nums</a:t>
            </a:r>
            <a:r>
              <a:rPr lang="en-US" altLang="ko-KR" sz="1592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5252571" y="3909242"/>
            <a:ext cx="2799088" cy="1030020"/>
            <a:chOff x="3036149" y="4027148"/>
            <a:chExt cx="2812638" cy="1035006"/>
          </a:xfrm>
        </p:grpSpPr>
        <p:sp>
          <p:nvSpPr>
            <p:cNvPr id="37" name="TextBox 36"/>
            <p:cNvSpPr txBox="1"/>
            <p:nvPr/>
          </p:nvSpPr>
          <p:spPr>
            <a:xfrm>
              <a:off x="3041829" y="4415168"/>
              <a:ext cx="2806958" cy="646986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defTabSz="910011">
                <a:defRPr/>
              </a:pPr>
              <a:r>
                <a:rPr lang="en-US" altLang="ko-KR" sz="1592" kern="0" dirty="0">
                  <a:solidFill>
                    <a:prstClr val="black"/>
                  </a:solidFill>
                  <a:latin typeface="Arial" charset="0"/>
                  <a:ea typeface="맑은 고딕" panose="020B0503020000020004" pitchFamily="50" charset="-127"/>
                </a:rPr>
                <a:t>[1, 2, 3, 4, 5]</a:t>
              </a:r>
            </a:p>
            <a:p>
              <a:pPr defTabSz="910011">
                <a:defRPr/>
              </a:pPr>
              <a:r>
                <a:rPr lang="en-US" altLang="ko-KR" sz="1592" kern="0" dirty="0">
                  <a:solidFill>
                    <a:prstClr val="black"/>
                  </a:solidFill>
                  <a:latin typeface="Arial" charset="0"/>
                  <a:ea typeface="맑은 고딕" panose="020B0503020000020004" pitchFamily="50" charset="-127"/>
                </a:rPr>
                <a:t>[1, 2, 3, 4, 5]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36149" y="4027148"/>
              <a:ext cx="2205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92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903831" y="4917015"/>
            <a:ext cx="3824430" cy="1369032"/>
            <a:chOff x="3943583" y="1358169"/>
            <a:chExt cx="4649776" cy="1806323"/>
          </a:xfrm>
        </p:grpSpPr>
        <p:grpSp>
          <p:nvGrpSpPr>
            <p:cNvPr id="53" name="그룹 52"/>
            <p:cNvGrpSpPr/>
            <p:nvPr/>
          </p:nvGrpSpPr>
          <p:grpSpPr>
            <a:xfrm>
              <a:off x="5067055" y="1471687"/>
              <a:ext cx="3526304" cy="1692805"/>
              <a:chOff x="5351215" y="1840854"/>
              <a:chExt cx="3526304" cy="1692805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0934" t="1966" r="64810" b="52221"/>
              <a:stretch/>
            </p:blipFill>
            <p:spPr>
              <a:xfrm>
                <a:off x="5351215" y="1840854"/>
                <a:ext cx="748830" cy="1692805"/>
              </a:xfrm>
              <a:prstGeom prst="rect">
                <a:avLst/>
              </a:prstGeom>
              <a:noFill/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6102059" y="2193722"/>
                <a:ext cx="2775460" cy="46718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92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[10, 2, 3, 4, 5]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943583" y="1358169"/>
              <a:ext cx="1341236" cy="1631464"/>
              <a:chOff x="3943583" y="1358169"/>
              <a:chExt cx="1341236" cy="1631464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299545">
                <a:off x="3943583" y="1358169"/>
                <a:ext cx="1341236" cy="932769"/>
              </a:xfrm>
              <a:prstGeom prst="rect">
                <a:avLst/>
              </a:prstGeom>
            </p:spPr>
          </p:pic>
          <p:grpSp>
            <p:nvGrpSpPr>
              <p:cNvPr id="56" name="그룹 55"/>
              <p:cNvGrpSpPr/>
              <p:nvPr/>
            </p:nvGrpSpPr>
            <p:grpSpPr>
              <a:xfrm>
                <a:off x="4017927" y="1635086"/>
                <a:ext cx="1164434" cy="1354547"/>
                <a:chOff x="4017927" y="1635086"/>
                <a:chExt cx="1164434" cy="1354547"/>
              </a:xfrm>
            </p:grpSpPr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82" b="21144"/>
                <a:stretch/>
              </p:blipFill>
              <p:spPr>
                <a:xfrm rot="10249515">
                  <a:off x="4017927" y="2254087"/>
                  <a:ext cx="1164434" cy="735546"/>
                </a:xfrm>
                <a:prstGeom prst="rect">
                  <a:avLst/>
                </a:prstGeom>
              </p:spPr>
            </p:pic>
            <p:sp>
              <p:nvSpPr>
                <p:cNvPr id="58" name="TextBox 57"/>
                <p:cNvSpPr txBox="1"/>
                <p:nvPr/>
              </p:nvSpPr>
              <p:spPr>
                <a:xfrm rot="21330200">
                  <a:off x="4066845" y="1635086"/>
                  <a:ext cx="900100" cy="444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592" b="1" dirty="0" err="1"/>
                    <a:t>nums</a:t>
                  </a:r>
                  <a:endParaRPr lang="ko-KR" altLang="en-US" sz="1592" b="1" dirty="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 rot="21248653">
                  <a:off x="4246108" y="2447429"/>
                  <a:ext cx="430341" cy="444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592" b="1" dirty="0"/>
                    <a:t>a</a:t>
                  </a:r>
                  <a:endParaRPr lang="ko-KR" altLang="en-US" sz="1592" b="1" dirty="0"/>
                </a:p>
              </p:txBody>
            </p:sp>
          </p:grpSp>
        </p:grpSp>
      </p:grpSp>
      <p:sp>
        <p:nvSpPr>
          <p:cNvPr id="71" name="직사각형 70"/>
          <p:cNvSpPr/>
          <p:nvPr/>
        </p:nvSpPr>
        <p:spPr>
          <a:xfrm>
            <a:off x="6795891" y="5312476"/>
            <a:ext cx="1369612" cy="3540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[1, 2, 3, 4, 5]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5240482" y="4958998"/>
            <a:ext cx="1116953" cy="1401716"/>
            <a:chOff x="3926818" y="1358169"/>
            <a:chExt cx="1358001" cy="184944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99545">
              <a:off x="3943583" y="1358169"/>
              <a:ext cx="1341236" cy="932769"/>
            </a:xfrm>
            <a:prstGeom prst="rect">
              <a:avLst/>
            </a:prstGeom>
          </p:spPr>
        </p:pic>
        <p:grpSp>
          <p:nvGrpSpPr>
            <p:cNvPr id="66" name="그룹 65"/>
            <p:cNvGrpSpPr/>
            <p:nvPr/>
          </p:nvGrpSpPr>
          <p:grpSpPr>
            <a:xfrm>
              <a:off x="3926818" y="1635086"/>
              <a:ext cx="1164434" cy="1572530"/>
              <a:chOff x="3926818" y="1635086"/>
              <a:chExt cx="1164434" cy="1572530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b="21144"/>
              <a:stretch/>
            </p:blipFill>
            <p:spPr>
              <a:xfrm rot="11676342">
                <a:off x="3926818" y="2472070"/>
                <a:ext cx="1164434" cy="735546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 rot="21330200">
                <a:off x="4066844" y="1635086"/>
                <a:ext cx="900100" cy="44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92" b="1" dirty="0" err="1"/>
                  <a:t>nums</a:t>
                </a:r>
                <a:endParaRPr lang="ko-KR" altLang="en-US" sz="1592" b="1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248444" y="2532322"/>
                <a:ext cx="430341" cy="44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92" b="1" dirty="0"/>
                  <a:t>a</a:t>
                </a:r>
                <a:endParaRPr lang="ko-KR" altLang="en-US" sz="1592" b="1" dirty="0"/>
              </a:p>
            </p:txBody>
          </p:sp>
        </p:grpSp>
      </p:grpSp>
      <p:sp>
        <p:nvSpPr>
          <p:cNvPr id="72" name="직사각형 71"/>
          <p:cNvSpPr/>
          <p:nvPr/>
        </p:nvSpPr>
        <p:spPr>
          <a:xfrm>
            <a:off x="6795892" y="5907287"/>
            <a:ext cx="2226502" cy="3540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[1, 2, 3, 4, 5, 100, 200]</a:t>
            </a:r>
          </a:p>
        </p:txBody>
      </p:sp>
      <p:cxnSp>
        <p:nvCxnSpPr>
          <p:cNvPr id="10" name="직선 화살표 연결선 9"/>
          <p:cNvCxnSpPr>
            <a:endCxn id="71" idx="1"/>
          </p:cNvCxnSpPr>
          <p:nvPr/>
        </p:nvCxnSpPr>
        <p:spPr>
          <a:xfrm>
            <a:off x="6242738" y="5312476"/>
            <a:ext cx="553154" cy="177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endCxn id="72" idx="1"/>
          </p:cNvCxnSpPr>
          <p:nvPr/>
        </p:nvCxnSpPr>
        <p:spPr>
          <a:xfrm>
            <a:off x="6215632" y="6084330"/>
            <a:ext cx="5802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22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참조 값에 의한 인수 전달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/>
              <a:t>파이썬에서 모든 데이터는 객체</a:t>
            </a:r>
            <a:r>
              <a:rPr lang="en-US" altLang="ko-KR" sz="2200" dirty="0"/>
              <a:t>. </a:t>
            </a:r>
            <a:r>
              <a:rPr lang="ko-KR" altLang="en-US" sz="2200" dirty="0">
                <a:solidFill>
                  <a:srgbClr val="FF0000"/>
                </a:solidFill>
              </a:rPr>
              <a:t>객체에 대한 변수는 실제로 그 객체에 대한 참조</a:t>
            </a:r>
            <a:r>
              <a:rPr lang="en-US" altLang="ko-KR" sz="2200" dirty="0">
                <a:solidFill>
                  <a:srgbClr val="FF0000"/>
                </a:solidFill>
              </a:rPr>
              <a:t>(reference)</a:t>
            </a:r>
            <a:r>
              <a:rPr lang="ko-KR" altLang="en-US" sz="2200" dirty="0"/>
              <a:t>이다</a:t>
            </a:r>
            <a:r>
              <a:rPr lang="en-US" altLang="ko-KR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200" dirty="0"/>
              <a:t>리스트</a:t>
            </a:r>
            <a:r>
              <a:rPr lang="en-US" altLang="ko-KR" sz="2200" dirty="0"/>
              <a:t>, </a:t>
            </a:r>
            <a:r>
              <a:rPr lang="ko-KR" altLang="en-US" sz="2200" dirty="0"/>
              <a:t>집합</a:t>
            </a:r>
            <a:r>
              <a:rPr lang="en-US" altLang="ko-KR" sz="2200" dirty="0"/>
              <a:t>, </a:t>
            </a:r>
            <a:r>
              <a:rPr lang="ko-KR" altLang="en-US" sz="2200" dirty="0"/>
              <a:t>사전 등을 인수로 해서 함수를 호출하면</a:t>
            </a:r>
            <a:r>
              <a:rPr lang="en-US" altLang="ko-KR" sz="2200" dirty="0"/>
              <a:t>, </a:t>
            </a:r>
            <a:r>
              <a:rPr lang="ko-KR" altLang="en-US" sz="2200" dirty="0"/>
              <a:t>인수의 </a:t>
            </a:r>
            <a:r>
              <a:rPr lang="ko-KR" altLang="en-US" sz="2200" dirty="0">
                <a:solidFill>
                  <a:srgbClr val="FF0000"/>
                </a:solidFill>
              </a:rPr>
              <a:t>참조 값이 매개변수로 전달</a:t>
            </a:r>
            <a:r>
              <a:rPr lang="ko-KR" altLang="en-US" sz="2200" dirty="0"/>
              <a:t>된다</a:t>
            </a:r>
            <a:r>
              <a:rPr lang="en-US" altLang="ko-KR" sz="22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객체의 참조 값이 매개변수로 전달</a:t>
            </a:r>
            <a:r>
              <a:rPr lang="en-US" altLang="ko-KR" sz="1800" dirty="0"/>
              <a:t>. </a:t>
            </a:r>
            <a:r>
              <a:rPr lang="ko-KR" altLang="en-US" sz="1800" dirty="0"/>
              <a:t>따라서</a:t>
            </a:r>
            <a:r>
              <a:rPr lang="en-US" altLang="ko-KR" sz="1800" dirty="0"/>
              <a:t>, </a:t>
            </a:r>
            <a:r>
              <a:rPr lang="ko-KR" altLang="en-US" sz="1800" dirty="0"/>
              <a:t>매개변수와 인수가 동일한 객체를 가리키게 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함수 안에서 값을 수정하면 함수 밖에서도 보이게 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343921" y="3864215"/>
            <a:ext cx="2156862" cy="2740030"/>
            <a:chOff x="1053947" y="1777214"/>
            <a:chExt cx="2167303" cy="2753295"/>
          </a:xfrm>
        </p:grpSpPr>
        <p:sp>
          <p:nvSpPr>
            <p:cNvPr id="13" name="TextBox 12"/>
            <p:cNvSpPr txBox="1"/>
            <p:nvPr/>
          </p:nvSpPr>
          <p:spPr>
            <a:xfrm>
              <a:off x="1063420" y="1777214"/>
              <a:ext cx="2157830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F81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791" dirty="0">
                  <a:latin typeface="Trebuchet MS" panose="020B0603020202020204" pitchFamily="34" charset="0"/>
                </a:rPr>
                <a:t>def  test(M) : </a:t>
              </a:r>
            </a:p>
            <a:p>
              <a:r>
                <a:rPr lang="en-US" altLang="ko-KR" sz="1791" dirty="0">
                  <a:latin typeface="Trebuchet MS" panose="020B0603020202020204" pitchFamily="34" charset="0"/>
                </a:rPr>
                <a:t>       M[1] += 100 </a:t>
              </a:r>
            </a:p>
            <a:p>
              <a:r>
                <a:rPr lang="en-US" altLang="ko-KR" sz="1791" dirty="0">
                  <a:latin typeface="Trebuchet MS" panose="020B0603020202020204" pitchFamily="34" charset="0"/>
                </a:rPr>
                <a:t>       M[2] += 100 </a:t>
              </a:r>
            </a:p>
            <a:p>
              <a:endParaRPr lang="en-US" altLang="ko-KR" sz="1791" dirty="0">
                <a:latin typeface="Trebuchet MS" panose="020B0603020202020204" pitchFamily="34" charset="0"/>
              </a:endParaRPr>
            </a:p>
            <a:p>
              <a:r>
                <a:rPr lang="en-US" altLang="ko-KR" sz="1791" dirty="0">
                  <a:latin typeface="Trebuchet MS" panose="020B0603020202020204" pitchFamily="34" charset="0"/>
                </a:rPr>
                <a:t># main </a:t>
              </a:r>
            </a:p>
            <a:p>
              <a:r>
                <a:rPr lang="en-US" altLang="ko-KR" sz="1791" dirty="0">
                  <a:latin typeface="Trebuchet MS" panose="020B0603020202020204" pitchFamily="34" charset="0"/>
                </a:rPr>
                <a:t>L = [10,20,30] </a:t>
              </a:r>
            </a:p>
            <a:p>
              <a:r>
                <a:rPr lang="en-US" altLang="ko-KR" sz="1791" dirty="0">
                  <a:latin typeface="Trebuchet MS" panose="020B0603020202020204" pitchFamily="34" charset="0"/>
                </a:rPr>
                <a:t>test(L) </a:t>
              </a:r>
            </a:p>
            <a:p>
              <a:r>
                <a:rPr lang="en-US" altLang="ko-KR" sz="1791" dirty="0">
                  <a:latin typeface="Trebuchet MS" panose="020B0603020202020204" pitchFamily="34" charset="0"/>
                </a:rPr>
                <a:t>print(L)</a:t>
              </a:r>
              <a:endParaRPr lang="en-US" altLang="ko-KR" sz="1791" kern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53947" y="4161177"/>
              <a:ext cx="189021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0011">
                <a:defRPr/>
              </a:pPr>
              <a:r>
                <a:rPr lang="en-US" altLang="ko-KR" sz="1791" kern="0" dirty="0">
                  <a:solidFill>
                    <a:prstClr val="black"/>
                  </a:solidFill>
                  <a:latin typeface="Arial" charset="0"/>
                  <a:ea typeface="맑은 고딕" panose="020B0503020000020004" pitchFamily="50" charset="-127"/>
                </a:rPr>
                <a:t>[10, 120, 130]</a:t>
              </a: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6487731" y="4842837"/>
          <a:ext cx="1881104" cy="39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5653057" y="4519457"/>
            <a:ext cx="708727" cy="775854"/>
            <a:chOff x="3328240" y="2428980"/>
            <a:chExt cx="712158" cy="779610"/>
          </a:xfrm>
        </p:grpSpPr>
        <p:cxnSp>
          <p:nvCxnSpPr>
            <p:cNvPr id="17" name="직선 화살표 연결선 16"/>
            <p:cNvCxnSpPr/>
            <p:nvPr/>
          </p:nvCxnSpPr>
          <p:spPr>
            <a:xfrm flipV="1">
              <a:off x="3730067" y="3023955"/>
              <a:ext cx="310331" cy="1308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3697854" y="2629035"/>
              <a:ext cx="310331" cy="248714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76239" y="2808480"/>
              <a:ext cx="616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accent2">
                      <a:lumMod val="50000"/>
                    </a:schemeClr>
                  </a:solidFill>
                </a:rPr>
                <a:t>L</a:t>
              </a:r>
              <a:endParaRPr lang="ko-KR" altLang="en-US" sz="199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28240" y="2428980"/>
              <a:ext cx="616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" dirty="0">
                  <a:solidFill>
                    <a:schemeClr val="accent2">
                      <a:lumMod val="50000"/>
                    </a:schemeClr>
                  </a:solidFill>
                </a:rPr>
                <a:t>M</a:t>
              </a:r>
              <a:endParaRPr lang="ko-KR" altLang="en-US" sz="199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03994" y="4541397"/>
            <a:ext cx="1254163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91" dirty="0"/>
              <a:t>매개변수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2066" y="4927789"/>
            <a:ext cx="1254163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91" dirty="0"/>
              <a:t>인수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5C2F5-55DC-4BE6-9079-B5BDE734FA69}"/>
              </a:ext>
            </a:extLst>
          </p:cNvPr>
          <p:cNvSpPr txBox="1"/>
          <p:nvPr/>
        </p:nvSpPr>
        <p:spPr>
          <a:xfrm>
            <a:off x="7074743" y="5306893"/>
            <a:ext cx="1294091" cy="398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0011"/>
            <a:r>
              <a:rPr lang="en-US" altLang="ko-KR" sz="1990" dirty="0">
                <a:latin typeface="+mj-ea"/>
                <a:ea typeface="+mj-ea"/>
              </a:rPr>
              <a:t>120   130</a:t>
            </a:r>
            <a:endParaRPr lang="ko-KR" altLang="en-US" sz="1990" dirty="0">
              <a:latin typeface="+mj-ea"/>
              <a:ea typeface="+mj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D77F7629-E7AF-4AD6-9A04-59DCD6F47844}"/>
              </a:ext>
            </a:extLst>
          </p:cNvPr>
          <p:cNvSpPr/>
          <p:nvPr/>
        </p:nvSpPr>
        <p:spPr>
          <a:xfrm>
            <a:off x="7194037" y="4791227"/>
            <a:ext cx="545997" cy="511994"/>
          </a:xfrm>
          <a:prstGeom prst="mathMultiply">
            <a:avLst>
              <a:gd name="adj1" fmla="val 10430"/>
            </a:avLst>
          </a:prstGeom>
          <a:solidFill>
            <a:srgbClr val="FF000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1981455E-9EC9-4B5C-ABEC-637A6F6FF7DA}"/>
              </a:ext>
            </a:extLst>
          </p:cNvPr>
          <p:cNvSpPr/>
          <p:nvPr/>
        </p:nvSpPr>
        <p:spPr>
          <a:xfrm>
            <a:off x="7781435" y="4791227"/>
            <a:ext cx="545997" cy="511994"/>
          </a:xfrm>
          <a:prstGeom prst="mathMultiply">
            <a:avLst>
              <a:gd name="adj1" fmla="val 10430"/>
            </a:avLst>
          </a:prstGeom>
          <a:solidFill>
            <a:srgbClr val="FF000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8805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라이브러리와 모듈</a:t>
            </a:r>
          </a:p>
        </p:txBody>
      </p:sp>
    </p:spTree>
    <p:extLst>
      <p:ext uri="{BB962C8B-B14F-4D97-AF65-F5344CB8AC3E}">
        <p14:creationId xmlns:p14="http://schemas.microsoft.com/office/powerpoint/2010/main" val="3735265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모듈이란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파이썬에서 모듈</a:t>
            </a:r>
            <a:r>
              <a:rPr lang="en-US" altLang="ko-KR" dirty="0"/>
              <a:t>(module)</a:t>
            </a:r>
            <a:r>
              <a:rPr lang="ko-KR" altLang="en-US" dirty="0"/>
              <a:t>이란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함수</a:t>
            </a:r>
            <a:r>
              <a:rPr lang="ko-KR" altLang="en-US" dirty="0"/>
              <a:t>나 </a:t>
            </a:r>
            <a:r>
              <a:rPr lang="ko-KR" altLang="en-US" dirty="0">
                <a:solidFill>
                  <a:srgbClr val="FF0000"/>
                </a:solidFill>
              </a:rPr>
              <a:t>변수</a:t>
            </a:r>
            <a:r>
              <a:rPr lang="ko-KR" altLang="en-US" dirty="0"/>
              <a:t>들을 모아 놓은 파일</a:t>
            </a:r>
            <a:endParaRPr lang="en-US" altLang="ko-KR" dirty="0"/>
          </a:p>
          <a:p>
            <a:pPr lvl="1"/>
            <a:r>
              <a:rPr lang="ko-KR" altLang="en-US" dirty="0"/>
              <a:t>다른 파이썬 프로그램에서 불러와 사용할 수 있도록 만들어진 파이썬 파일</a:t>
            </a:r>
            <a:endParaRPr lang="en-US" altLang="ko-KR" dirty="0"/>
          </a:p>
          <a:p>
            <a:pPr lvl="1"/>
            <a:r>
              <a:rPr lang="ko-KR" altLang="en-US" dirty="0"/>
              <a:t>각각의 소스 파일을 일컬어 모듈이라 함</a:t>
            </a:r>
            <a:endParaRPr lang="en-US" altLang="ko-KR" dirty="0"/>
          </a:p>
          <a:p>
            <a:pPr lvl="1"/>
            <a:r>
              <a:rPr lang="ko-KR" altLang="en-US" dirty="0"/>
              <a:t>하나 또는 여러 개의 모듈이 모여서 라이브러리를 구성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사용자 생성 모듈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프로그래머가 직접 작성한 모듈</a:t>
            </a:r>
            <a:endParaRPr lang="en-US" altLang="ko-KR" dirty="0"/>
          </a:p>
          <a:p>
            <a:pPr lvl="1"/>
            <a:r>
              <a:rPr lang="ko-KR" altLang="en-US" dirty="0"/>
              <a:t>함수를 별도의 파일로 분리하여 모듈화 </a:t>
            </a:r>
            <a:r>
              <a:rPr lang="en-US" altLang="ko-KR" dirty="0"/>
              <a:t>(import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표준 모듈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파이썬과</a:t>
            </a:r>
            <a:r>
              <a:rPr lang="ko-KR" altLang="en-US" dirty="0"/>
              <a:t> 함께 따라오는 모듈 </a:t>
            </a:r>
            <a:r>
              <a:rPr lang="en-US" altLang="ko-KR" dirty="0"/>
              <a:t>(import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외부 모듈</a:t>
            </a:r>
            <a:r>
              <a:rPr lang="en-US" altLang="ko-KR" dirty="0"/>
              <a:t>: </a:t>
            </a:r>
            <a:r>
              <a:rPr lang="ko-KR" altLang="en-US" dirty="0"/>
              <a:t>별도로 설치하여 사용하는 모듈 </a:t>
            </a:r>
            <a:r>
              <a:rPr lang="en-US" altLang="ko-KR" dirty="0"/>
              <a:t>(pip install </a:t>
            </a:r>
            <a:r>
              <a:rPr lang="ko-KR" altLang="en-US" dirty="0"/>
              <a:t>로 설치 후 </a:t>
            </a:r>
            <a:r>
              <a:rPr lang="en-US" altLang="ko-KR" dirty="0"/>
              <a:t>import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552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정의 모듈</a:t>
            </a:r>
            <a:endParaRPr lang="ko-KR" altLang="en-US" sz="179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함수가 포함된 스크립트 파일을 분리해서 별도의 모듈로 구성한다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697961" y="4143600"/>
            <a:ext cx="4110823" cy="1278267"/>
            <a:chOff x="2976215" y="3894022"/>
            <a:chExt cx="5250374" cy="17126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/>
            <p:cNvSpPr txBox="1"/>
            <p:nvPr/>
          </p:nvSpPr>
          <p:spPr>
            <a:xfrm>
              <a:off x="2976215" y="4094077"/>
              <a:ext cx="5026090" cy="1512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93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 </a:t>
              </a:r>
              <a:r>
                <a:rPr lang="en-US" altLang="ko-KR" sz="1493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calcsum</a:t>
              </a:r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sum1 = </a:t>
              </a:r>
              <a:r>
                <a:rPr lang="en-US" altLang="ko-KR" sz="1493" kern="0" dirty="0" err="1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calcsum</a:t>
              </a:r>
              <a:r>
                <a:rPr lang="en-US" altLang="ko-KR" sz="1493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.get_sum</a:t>
              </a: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(1, 10)</a:t>
              </a:r>
              <a:endParaRPr lang="en-US" altLang="ko-KR" sz="1493" b="1" kern="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sum2 = </a:t>
              </a:r>
              <a:r>
                <a:rPr lang="en-US" altLang="ko-KR" sz="1493" kern="0" dirty="0" err="1">
                  <a:solidFill>
                    <a:srgbClr val="FF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calcsum</a:t>
              </a:r>
              <a:r>
                <a:rPr lang="en-US" altLang="ko-KR" sz="1493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.get_sum</a:t>
              </a: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(1, 100)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print(sum1, sum2)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3391" y="3894022"/>
              <a:ext cx="1653198" cy="430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getsum.py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704111" y="1967315"/>
            <a:ext cx="4130477" cy="1623605"/>
            <a:chOff x="3196255" y="3933360"/>
            <a:chExt cx="5172365" cy="2444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TextBox 11"/>
            <p:cNvSpPr txBox="1"/>
            <p:nvPr/>
          </p:nvSpPr>
          <p:spPr>
            <a:xfrm>
              <a:off x="3196255" y="4192911"/>
              <a:ext cx="4920152" cy="2185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def </a:t>
              </a:r>
              <a:r>
                <a:rPr lang="en-US" altLang="ko-KR" sz="1493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get_sum</a:t>
              </a: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(start, end)</a:t>
              </a:r>
              <a:r>
                <a:rPr lang="en-US" altLang="ko-KR" sz="1493" b="1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sum=0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for </a:t>
              </a:r>
              <a:r>
                <a:rPr lang="en-US" altLang="ko-KR" sz="1493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</a:t>
              </a: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in range(start, end+1) :</a:t>
              </a: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	sum += </a:t>
              </a:r>
              <a:r>
                <a:rPr lang="en-US" altLang="ko-KR" sz="1493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i</a:t>
              </a:r>
              <a:endPara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20000"/>
                </a:lnSpc>
              </a:pPr>
              <a:r>
                <a:rPr lang="en-US" altLang="ko-KR" sz="1493" kern="0" dirty="0">
                  <a:solidFill>
                    <a:srgbClr val="0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    return sum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15422" y="3933360"/>
              <a:ext cx="1653198" cy="4826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calcsum</a:t>
              </a:r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.py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3DBEE1-D6E2-43E2-AEAD-79FF1F569CEF}"/>
              </a:ext>
            </a:extLst>
          </p:cNvPr>
          <p:cNvSpPr txBox="1"/>
          <p:nvPr/>
        </p:nvSpPr>
        <p:spPr>
          <a:xfrm>
            <a:off x="1146752" y="2318716"/>
            <a:ext cx="3890309" cy="2553214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def </a:t>
            </a:r>
            <a:r>
              <a:rPr lang="en-US" altLang="ko-KR" sz="1493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get_sum</a:t>
            </a: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(start, end)</a:t>
            </a:r>
            <a:r>
              <a:rPr lang="en-US" altLang="ko-KR" sz="1493" b="1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:</a:t>
            </a: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sum=0</a:t>
            </a: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for </a:t>
            </a:r>
            <a:r>
              <a:rPr lang="en-US" altLang="ko-KR" sz="1493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i</a:t>
            </a: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in range(start, end+1) :</a:t>
            </a: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    sum += </a:t>
            </a:r>
            <a:r>
              <a:rPr lang="en-US" altLang="ko-KR" sz="1493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i</a:t>
            </a:r>
            <a:endParaRPr lang="en-US" altLang="ko-KR" sz="1493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   return sum</a:t>
            </a:r>
          </a:p>
          <a:p>
            <a:pPr latinLnBrk="1">
              <a:lnSpc>
                <a:spcPct val="120000"/>
              </a:lnSpc>
            </a:pPr>
            <a:endParaRPr lang="en-US" altLang="ko-KR" sz="1493" kern="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sum1 = </a:t>
            </a:r>
            <a:r>
              <a:rPr lang="en-US" altLang="ko-KR" sz="1493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get_sum</a:t>
            </a: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(1, 10)   </a:t>
            </a:r>
            <a:r>
              <a:rPr lang="en-US" altLang="ko-KR" sz="1493" b="1" kern="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</a:t>
            </a:r>
            <a:r>
              <a:rPr lang="ko-KR" altLang="en-US" sz="1493" b="1" kern="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함수호출</a:t>
            </a:r>
            <a:endParaRPr lang="en-US" altLang="ko-KR" sz="1493" b="1" kern="0" dirty="0">
              <a:solidFill>
                <a:srgbClr val="00B05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sum2 = </a:t>
            </a:r>
            <a:r>
              <a:rPr lang="en-US" altLang="ko-KR" sz="1493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get_sum</a:t>
            </a: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(1, 100)</a:t>
            </a:r>
          </a:p>
          <a:p>
            <a:pPr latinLnBrk="1">
              <a:lnSpc>
                <a:spcPct val="120000"/>
              </a:lnSpc>
            </a:pPr>
            <a:r>
              <a:rPr lang="en-US" altLang="ko-KR" sz="1493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print(sum1, sum2)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19DB19-66D8-411B-9AC5-8DB1BC0C3EBB}"/>
              </a:ext>
            </a:extLst>
          </p:cNvPr>
          <p:cNvSpPr/>
          <p:nvPr/>
        </p:nvSpPr>
        <p:spPr>
          <a:xfrm>
            <a:off x="1182829" y="2368413"/>
            <a:ext cx="3711984" cy="1378100"/>
          </a:xfrm>
          <a:prstGeom prst="rect">
            <a:avLst/>
          </a:prstGeom>
          <a:solidFill>
            <a:srgbClr val="33CC33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90877-504E-4027-9F63-AE1E31EECA97}"/>
              </a:ext>
            </a:extLst>
          </p:cNvPr>
          <p:cNvSpPr txBox="1"/>
          <p:nvPr/>
        </p:nvSpPr>
        <p:spPr>
          <a:xfrm>
            <a:off x="3803135" y="2169399"/>
            <a:ext cx="1233926" cy="3216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93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getsum</a:t>
            </a:r>
            <a:r>
              <a:rPr lang="pt-BR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.py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902EECB-41C6-4B2B-8FB6-9D9F3ACA1AF4}"/>
              </a:ext>
            </a:extLst>
          </p:cNvPr>
          <p:cNvSpPr/>
          <p:nvPr/>
        </p:nvSpPr>
        <p:spPr>
          <a:xfrm>
            <a:off x="4946725" y="2733062"/>
            <a:ext cx="723696" cy="532765"/>
          </a:xfrm>
          <a:prstGeom prst="rightArrow">
            <a:avLst/>
          </a:prstGeom>
          <a:solidFill>
            <a:srgbClr val="33CC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</p:spTree>
    <p:extLst>
      <p:ext uri="{BB962C8B-B14F-4D97-AF65-F5344CB8AC3E}">
        <p14:creationId xmlns:p14="http://schemas.microsoft.com/office/powerpoint/2010/main" val="424478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정의 모듈</a:t>
            </a:r>
            <a:endParaRPr lang="ko-KR" altLang="en-US" sz="179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모듈 예제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my_math.py (</a:t>
            </a:r>
            <a:r>
              <a:rPr lang="ko-KR" altLang="en-US" dirty="0"/>
              <a:t>여러 함수들과 변수를 포함하고 있는 모듈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66350" y="2493070"/>
            <a:ext cx="2300623" cy="2259698"/>
            <a:chOff x="465291" y="2441539"/>
            <a:chExt cx="3082346" cy="3027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TextBox 4"/>
            <p:cNvSpPr txBox="1"/>
            <p:nvPr/>
          </p:nvSpPr>
          <p:spPr>
            <a:xfrm>
              <a:off x="714563" y="2760622"/>
              <a:ext cx="2833074" cy="2708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pi_val</a:t>
              </a:r>
              <a:r>
                <a:rPr lang="ko-KR" altLang="en-US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ko-KR" altLang="en-US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3.14</a:t>
              </a:r>
            </a:p>
            <a:p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  sqrt(a):</a:t>
              </a: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return a**0.5</a:t>
              </a:r>
            </a:p>
            <a:p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  </a:t>
              </a:r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circle_area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(r):</a:t>
              </a: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return </a:t>
              </a:r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pi_val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*r**2</a:t>
              </a:r>
            </a:p>
            <a:p>
              <a:endParaRPr lang="en-US" altLang="ko-KR" sz="59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91" y="2441539"/>
              <a:ext cx="1665809" cy="4308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my_math.py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35759" y="2583443"/>
            <a:ext cx="3011674" cy="2024475"/>
            <a:chOff x="4713013" y="2086619"/>
            <a:chExt cx="4035005" cy="2712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/>
            <p:cNvSpPr txBox="1"/>
            <p:nvPr/>
          </p:nvSpPr>
          <p:spPr>
            <a:xfrm>
              <a:off x="4713013" y="2286674"/>
              <a:ext cx="3853576" cy="2512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 </a:t>
              </a:r>
              <a:r>
                <a:rPr lang="en-US" altLang="ko-KR" sz="1493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</a:t>
              </a:r>
              <a:endPara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print(</a:t>
              </a:r>
              <a:r>
                <a:rPr lang="en-US" altLang="ko-KR" sz="1493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my_math.pi_val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print(</a:t>
              </a:r>
              <a:r>
                <a:rPr lang="en-US" altLang="ko-KR" sz="1493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my_math.sqrt</a:t>
              </a:r>
              <a:r>
                <a:rPr lang="en-US" altLang="ko-KR" sz="1493" dirty="0">
                  <a:latin typeface="Arial" panose="020B0604020202020204" pitchFamily="34" charset="0"/>
                  <a:cs typeface="Arial" panose="020B0604020202020204" pitchFamily="34" charset="0"/>
                </a:rPr>
                <a:t>(10)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print(</a:t>
              </a:r>
              <a:r>
                <a:rPr lang="en-US" altLang="ko-KR" sz="1493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my_math.circle_area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(10))</a:t>
              </a:r>
            </a:p>
            <a:p>
              <a:pPr>
                <a:lnSpc>
                  <a:spcPct val="150000"/>
                </a:lnSpc>
              </a:pPr>
              <a:endParaRPr lang="en-US" altLang="ko-KR" sz="2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82833" y="2086619"/>
              <a:ext cx="1665185" cy="4308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cal_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test1</a:t>
              </a:r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782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: import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import </a:t>
            </a:r>
            <a:r>
              <a:rPr lang="ko-KR" altLang="en-US" dirty="0"/>
              <a:t>의 역할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“</a:t>
            </a:r>
            <a:r>
              <a:rPr lang="ko-KR" altLang="ko-KR" dirty="0"/>
              <a:t>다른 모듈 내의 코드에 대한 접근</a:t>
            </a:r>
            <a:r>
              <a:rPr lang="en-US" altLang="ko-KR" dirty="0"/>
              <a:t>”</a:t>
            </a:r>
            <a:r>
              <a:rPr lang="ko-KR" altLang="ko-KR" dirty="0"/>
              <a:t>을 가능하게 하는 것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다른 코드</a:t>
            </a:r>
            <a:r>
              <a:rPr lang="en-US" altLang="ko-KR" dirty="0"/>
              <a:t>”</a:t>
            </a:r>
            <a:r>
              <a:rPr lang="ko-KR" altLang="en-US" dirty="0"/>
              <a:t>에는 </a:t>
            </a:r>
            <a:r>
              <a:rPr lang="ko-KR" altLang="ko-KR" dirty="0"/>
              <a:t>변수</a:t>
            </a:r>
            <a:r>
              <a:rPr lang="en-US" altLang="ko-KR" dirty="0"/>
              <a:t>, </a:t>
            </a:r>
            <a:r>
              <a:rPr lang="ko-KR" altLang="ko-KR" dirty="0"/>
              <a:t>함수 등이 포함</a:t>
            </a:r>
            <a:r>
              <a:rPr lang="ko-KR" altLang="en-US" dirty="0"/>
              <a:t>되어 있다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import</a:t>
            </a:r>
            <a:r>
              <a:rPr lang="ko-KR" altLang="en-US" dirty="0"/>
              <a:t>의 사용 방법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모듈의 실제 파일명은 “모듈이름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모듈함수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모듈에서 불러오기 원하는 함수이름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(</a:t>
            </a:r>
            <a:r>
              <a:rPr lang="ko-KR" altLang="ko-KR" dirty="0"/>
              <a:t>와일드카드</a:t>
            </a:r>
            <a:r>
              <a:rPr lang="en-US" altLang="ko-KR" dirty="0"/>
              <a:t>)</a:t>
            </a:r>
            <a:r>
              <a:rPr lang="ko-KR" altLang="en-US" dirty="0"/>
              <a:t>는 모든 것을 의미</a:t>
            </a:r>
            <a:r>
              <a:rPr lang="en-US" altLang="ko-KR" dirty="0"/>
              <a:t>. </a:t>
            </a:r>
            <a:r>
              <a:rPr lang="ko-KR" altLang="en-US" dirty="0"/>
              <a:t>모듈 내의 모든 함수를 불러옴</a:t>
            </a:r>
            <a:r>
              <a:rPr lang="en-US" altLang="ko-KR" dirty="0"/>
              <a:t>.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746" y="3421061"/>
            <a:ext cx="3253302" cy="3216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</a:t>
            </a:r>
            <a:r>
              <a:rPr lang="ko-KR" altLang="en-US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 </a:t>
            </a: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줄임</a:t>
            </a:r>
            <a:endParaRPr lang="en-US" altLang="ko-KR" sz="179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7816" y="4240574"/>
            <a:ext cx="3253302" cy="3216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 </a:t>
            </a:r>
            <a:r>
              <a:rPr lang="ko-KR" altLang="en-US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  </a:t>
            </a: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</a:t>
            </a:r>
            <a:r>
              <a:rPr lang="ko-KR" altLang="en-US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모듈함수</a:t>
            </a:r>
            <a:endParaRPr lang="en-US" altLang="ko-KR" sz="179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816" y="3835316"/>
            <a:ext cx="3253302" cy="3216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 </a:t>
            </a:r>
            <a:r>
              <a:rPr lang="ko-KR" altLang="en-US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  </a:t>
            </a: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*</a:t>
            </a:r>
            <a:endParaRPr lang="en-US" altLang="ko-KR" sz="179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4057" y="3431907"/>
            <a:ext cx="3613372" cy="29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44" dirty="0"/>
              <a:t># </a:t>
            </a:r>
            <a:r>
              <a:rPr lang="ko-KR" altLang="en-US" sz="1344" dirty="0"/>
              <a:t>모듈내 모든 함수이름을 줄여서  사용가능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84057" y="3854409"/>
            <a:ext cx="2855622" cy="29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44" dirty="0"/>
              <a:t># </a:t>
            </a:r>
            <a:r>
              <a:rPr lang="ko-KR" altLang="en-US" sz="1344" dirty="0"/>
              <a:t>모듈내 모든 함수 사용가능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1116" y="4249569"/>
            <a:ext cx="2855622" cy="29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44" dirty="0"/>
              <a:t># </a:t>
            </a:r>
            <a:r>
              <a:rPr lang="ko-KR" altLang="en-US" sz="1344" dirty="0"/>
              <a:t>지정된 함수만 사용가능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6EE0F-C16C-400B-AD1D-58FEB5A698BC}"/>
              </a:ext>
            </a:extLst>
          </p:cNvPr>
          <p:cNvSpPr txBox="1"/>
          <p:nvPr/>
        </p:nvSpPr>
        <p:spPr>
          <a:xfrm>
            <a:off x="1170746" y="3010684"/>
            <a:ext cx="3253302" cy="3216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</a:t>
            </a:r>
            <a:r>
              <a:rPr lang="ko-KR" altLang="en-US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</a:t>
            </a:r>
            <a:endParaRPr lang="en-US" altLang="ko-KR" sz="179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2B0B1-31CE-4473-9A35-4EBB9E9FAE91}"/>
              </a:ext>
            </a:extLst>
          </p:cNvPr>
          <p:cNvSpPr txBox="1"/>
          <p:nvPr/>
        </p:nvSpPr>
        <p:spPr>
          <a:xfrm>
            <a:off x="4384057" y="3021530"/>
            <a:ext cx="2855622" cy="29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44" dirty="0"/>
              <a:t># </a:t>
            </a:r>
            <a:r>
              <a:rPr lang="ko-KR" altLang="en-US" sz="1344" dirty="0"/>
              <a:t>모듈내 모든 함수 사용가능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912E25-0C40-4E6E-A481-4B0FD060A33B}"/>
              </a:ext>
            </a:extLst>
          </p:cNvPr>
          <p:cNvGrpSpPr/>
          <p:nvPr/>
        </p:nvGrpSpPr>
        <p:grpSpPr>
          <a:xfrm>
            <a:off x="8538258" y="1404525"/>
            <a:ext cx="3011674" cy="2024475"/>
            <a:chOff x="4713013" y="2086619"/>
            <a:chExt cx="4035005" cy="2712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A0F15D-EFE2-47C9-8347-74D934A1FCA6}"/>
                </a:ext>
              </a:extLst>
            </p:cNvPr>
            <p:cNvSpPr txBox="1"/>
            <p:nvPr/>
          </p:nvSpPr>
          <p:spPr>
            <a:xfrm>
              <a:off x="4713013" y="2286674"/>
              <a:ext cx="3853576" cy="2512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 </a:t>
              </a:r>
              <a:r>
                <a:rPr lang="en-US" altLang="ko-KR" sz="1493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</a:t>
              </a:r>
              <a:endPara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print(</a:t>
              </a:r>
              <a:r>
                <a:rPr lang="en-US" altLang="ko-KR" sz="1493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my_math.pi_val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print(</a:t>
              </a:r>
              <a:r>
                <a:rPr lang="en-US" altLang="ko-KR" sz="1493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my_math.sqrt</a:t>
              </a:r>
              <a:r>
                <a:rPr lang="en-US" altLang="ko-KR" sz="1493" dirty="0">
                  <a:latin typeface="Arial" panose="020B0604020202020204" pitchFamily="34" charset="0"/>
                  <a:cs typeface="Arial" panose="020B0604020202020204" pitchFamily="34" charset="0"/>
                </a:rPr>
                <a:t>(10)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print(</a:t>
              </a:r>
              <a:r>
                <a:rPr lang="en-US" altLang="ko-KR" sz="1493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my_math.circle_area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(10))</a:t>
              </a:r>
            </a:p>
            <a:p>
              <a:pPr>
                <a:lnSpc>
                  <a:spcPct val="150000"/>
                </a:lnSpc>
              </a:pPr>
              <a:endParaRPr lang="en-US" altLang="ko-KR" sz="2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6F0B50-E602-4515-AC6B-F84AE0972984}"/>
                </a:ext>
              </a:extLst>
            </p:cNvPr>
            <p:cNvSpPr txBox="1"/>
            <p:nvPr/>
          </p:nvSpPr>
          <p:spPr>
            <a:xfrm>
              <a:off x="7082833" y="2086619"/>
              <a:ext cx="1665185" cy="4308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cal_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test1</a:t>
              </a:r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15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: import</a:t>
            </a:r>
            <a:endParaRPr lang="ko-KR" altLang="en-US" sz="179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다양한 </a:t>
            </a:r>
            <a:r>
              <a:rPr lang="en-US" altLang="ko-KR" dirty="0"/>
              <a:t>import </a:t>
            </a:r>
            <a:r>
              <a:rPr lang="ko-KR" altLang="en-US" dirty="0"/>
              <a:t>사용 예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097219" y="2056741"/>
            <a:ext cx="2821655" cy="73848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altLang="ko-KR" sz="1493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my_math</a:t>
            </a:r>
            <a:r>
              <a: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mm</a:t>
            </a:r>
            <a:endParaRPr lang="en-US" altLang="ko-KR" sz="149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493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mm.sqrt</a:t>
            </a:r>
            <a:r>
              <a:rPr lang="en-US" altLang="ko-KR" sz="1493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ACF8A-C5B1-494F-B3D0-A3360F0DE92D}"/>
              </a:ext>
            </a:extLst>
          </p:cNvPr>
          <p:cNvSpPr txBox="1"/>
          <p:nvPr/>
        </p:nvSpPr>
        <p:spPr>
          <a:xfrm>
            <a:off x="4097219" y="3062076"/>
            <a:ext cx="2821655" cy="73848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1493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my_math</a:t>
            </a:r>
            <a:r>
              <a: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*</a:t>
            </a:r>
            <a:endParaRPr lang="en-US" altLang="ko-KR" sz="149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493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circle_area</a:t>
            </a:r>
            <a:r>
              <a:rPr lang="en-US" altLang="ko-KR" sz="1493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2002F-2057-40DF-95CD-72B6D2E0ED10}"/>
              </a:ext>
            </a:extLst>
          </p:cNvPr>
          <p:cNvSpPr txBox="1"/>
          <p:nvPr/>
        </p:nvSpPr>
        <p:spPr>
          <a:xfrm>
            <a:off x="4097219" y="4067412"/>
            <a:ext cx="2821655" cy="73848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1493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my_math</a:t>
            </a:r>
            <a:r>
              <a:rPr lang="en-US" altLang="ko-KR" sz="1493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sqrt</a:t>
            </a:r>
            <a:endParaRPr lang="en-US" altLang="ko-KR" sz="149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ko-KR" sz="149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sqrt</a:t>
            </a:r>
            <a:r>
              <a:rPr lang="en-US" altLang="ko-KR" sz="1493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  <a:r>
              <a: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1C172D-A1E2-46CA-B6BD-C54EDC5D8C32}"/>
              </a:ext>
            </a:extLst>
          </p:cNvPr>
          <p:cNvGrpSpPr/>
          <p:nvPr/>
        </p:nvGrpSpPr>
        <p:grpSpPr>
          <a:xfrm>
            <a:off x="1247981" y="2188451"/>
            <a:ext cx="2300623" cy="2259698"/>
            <a:chOff x="465291" y="2441539"/>
            <a:chExt cx="3082346" cy="3027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5AB601-A3D1-4833-A156-69BB5C2F1690}"/>
                </a:ext>
              </a:extLst>
            </p:cNvPr>
            <p:cNvSpPr txBox="1"/>
            <p:nvPr/>
          </p:nvSpPr>
          <p:spPr>
            <a:xfrm>
              <a:off x="714563" y="2760622"/>
              <a:ext cx="2833074" cy="2708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pi_val</a:t>
              </a:r>
              <a:r>
                <a:rPr lang="ko-KR" altLang="en-US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ko-KR" altLang="en-US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3.14</a:t>
              </a:r>
            </a:p>
            <a:p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  sqrt(a):</a:t>
              </a: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return a**0.5</a:t>
              </a:r>
            </a:p>
            <a:p>
              <a:endParaRPr lang="en-US" altLang="ko-KR" sz="149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  </a:t>
              </a:r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circle_area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(r):</a:t>
              </a:r>
            </a:p>
            <a:p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return </a:t>
              </a:r>
              <a:r>
                <a:rPr lang="en-US" altLang="ko-KR" sz="149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pi_val</a:t>
              </a:r>
              <a:r>
                <a:rPr lang="en-US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*r**2</a:t>
              </a:r>
            </a:p>
            <a:p>
              <a:endParaRPr lang="en-US" altLang="ko-KR" sz="59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408CCF-B0D4-4A57-9E4E-D936BB9B8783}"/>
                </a:ext>
              </a:extLst>
            </p:cNvPr>
            <p:cNvSpPr txBox="1"/>
            <p:nvPr/>
          </p:nvSpPr>
          <p:spPr>
            <a:xfrm>
              <a:off x="465291" y="2441539"/>
              <a:ext cx="1665809" cy="4308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altLang="ko-KR" sz="149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my_math.py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6033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표준 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표준 모듈</a:t>
            </a:r>
            <a:endParaRPr lang="en-US" altLang="ko-KR" dirty="0"/>
          </a:p>
          <a:p>
            <a:pPr lvl="1"/>
            <a:r>
              <a:rPr lang="ko-KR" altLang="en-US" dirty="0" err="1"/>
              <a:t>파이썬을</a:t>
            </a:r>
            <a:r>
              <a:rPr lang="ko-KR" altLang="en-US" dirty="0"/>
              <a:t> 설치하면 기본으로 제공해 주는 모듈</a:t>
            </a:r>
            <a:endParaRPr lang="en-US" altLang="ko-KR" dirty="0"/>
          </a:p>
          <a:p>
            <a:pPr lvl="1"/>
            <a:r>
              <a:rPr lang="ko-KR" altLang="en-US" dirty="0"/>
              <a:t>따로 </a:t>
            </a:r>
            <a:r>
              <a:rPr lang="ko-KR" altLang="en-US" dirty="0" err="1"/>
              <a:t>만들필요</a:t>
            </a:r>
            <a:r>
              <a:rPr lang="ko-KR" altLang="en-US" dirty="0"/>
              <a:t> 없이 </a:t>
            </a:r>
            <a:r>
              <a:rPr lang="en-US" altLang="ko-KR" dirty="0"/>
              <a:t>import </a:t>
            </a:r>
            <a:r>
              <a:rPr lang="ko-KR" altLang="en-US" dirty="0"/>
              <a:t>명령어로 사용할 수 있다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time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kumimoji="0"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  <a:r>
              <a:rPr kumimoji="0" lang="ko-KR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</a:t>
            </a:r>
            <a:endParaRPr kumimoji="0" lang="en-US" altLang="ko-K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/>
              <a:t>math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turtle </a:t>
            </a:r>
            <a:r>
              <a:rPr lang="ko-KR" altLang="en-US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294882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필요성</a:t>
            </a:r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B8920CFF-06C8-E249-A6A4-4F9805EB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000" b="18889"/>
          <a:stretch/>
        </p:blipFill>
        <p:spPr>
          <a:xfrm>
            <a:off x="2011031" y="1286669"/>
            <a:ext cx="6074251" cy="2692918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8DDCA1E0-7340-AB4D-AE42-25325FD43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00" t="41911" r="9667" b="13003"/>
          <a:stretch/>
        </p:blipFill>
        <p:spPr>
          <a:xfrm>
            <a:off x="3439021" y="4136926"/>
            <a:ext cx="4936721" cy="2039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7A7FA6-2688-450B-9652-EB24BC373F02}"/>
              </a:ext>
            </a:extLst>
          </p:cNvPr>
          <p:cNvSpPr txBox="1"/>
          <p:nvPr/>
        </p:nvSpPr>
        <p:spPr>
          <a:xfrm>
            <a:off x="4974322" y="2029590"/>
            <a:ext cx="2326189" cy="7351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393" dirty="0">
                <a:latin typeface="Consolas" panose="020B0609020204030204" pitchFamily="49" charset="0"/>
              </a:rPr>
              <a:t>sum = 0</a:t>
            </a:r>
          </a:p>
          <a:p>
            <a:r>
              <a:rPr lang="en-US" altLang="ko-KR" sz="1393" dirty="0">
                <a:latin typeface="Consolas" panose="020B0609020204030204" pitchFamily="49" charset="0"/>
              </a:rPr>
              <a:t>for </a:t>
            </a:r>
            <a:r>
              <a:rPr lang="en-US" altLang="ko-KR" sz="1393" dirty="0" err="1">
                <a:latin typeface="Consolas" panose="020B0609020204030204" pitchFamily="49" charset="0"/>
              </a:rPr>
              <a:t>i</a:t>
            </a:r>
            <a:r>
              <a:rPr lang="en-US" altLang="ko-KR" sz="1393" dirty="0">
                <a:latin typeface="Consolas" panose="020B0609020204030204" pitchFamily="49" charset="0"/>
              </a:rPr>
              <a:t> in range(1, </a:t>
            </a:r>
            <a:r>
              <a:rPr lang="en-US" altLang="ko-KR" sz="1393" dirty="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393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393" dirty="0">
                <a:latin typeface="Consolas" panose="020B0609020204030204" pitchFamily="49" charset="0"/>
              </a:rPr>
              <a:t>    sum += </a:t>
            </a:r>
            <a:r>
              <a:rPr lang="en-US" altLang="ko-KR" sz="1393" dirty="0" err="1">
                <a:latin typeface="Consolas" panose="020B0609020204030204" pitchFamily="49" charset="0"/>
              </a:rPr>
              <a:t>i</a:t>
            </a:r>
            <a:endParaRPr lang="ko-KR" altLang="en-US" sz="1393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E8E53-5411-458C-A24B-C46399BE9799}"/>
              </a:ext>
            </a:extLst>
          </p:cNvPr>
          <p:cNvSpPr txBox="1"/>
          <p:nvPr/>
        </p:nvSpPr>
        <p:spPr>
          <a:xfrm>
            <a:off x="5253654" y="2793542"/>
            <a:ext cx="2326189" cy="7351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393" dirty="0">
                <a:latin typeface="Consolas" panose="020B0609020204030204" pitchFamily="49" charset="0"/>
              </a:rPr>
              <a:t>sum = 0</a:t>
            </a:r>
          </a:p>
          <a:p>
            <a:r>
              <a:rPr lang="en-US" altLang="ko-KR" sz="1393" dirty="0">
                <a:latin typeface="Consolas" panose="020B0609020204030204" pitchFamily="49" charset="0"/>
              </a:rPr>
              <a:t>for </a:t>
            </a:r>
            <a:r>
              <a:rPr lang="en-US" altLang="ko-KR" sz="1393" dirty="0" err="1">
                <a:latin typeface="Consolas" panose="020B0609020204030204" pitchFamily="49" charset="0"/>
              </a:rPr>
              <a:t>i</a:t>
            </a:r>
            <a:r>
              <a:rPr lang="en-US" altLang="ko-KR" sz="1393" dirty="0">
                <a:latin typeface="Consolas" panose="020B0609020204030204" pitchFamily="49" charset="0"/>
              </a:rPr>
              <a:t> in range(1, </a:t>
            </a:r>
            <a:r>
              <a:rPr lang="en-US" altLang="ko-KR" sz="1393" dirty="0">
                <a:solidFill>
                  <a:srgbClr val="FF0000"/>
                </a:solidFill>
                <a:latin typeface="Consolas" panose="020B0609020204030204" pitchFamily="49" charset="0"/>
              </a:rPr>
              <a:t>21</a:t>
            </a:r>
            <a:r>
              <a:rPr lang="en-US" altLang="ko-KR" sz="1393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393" dirty="0">
                <a:latin typeface="Consolas" panose="020B0609020204030204" pitchFamily="49" charset="0"/>
              </a:rPr>
              <a:t>    sum += </a:t>
            </a:r>
            <a:r>
              <a:rPr lang="en-US" altLang="ko-KR" sz="1393" dirty="0" err="1">
                <a:latin typeface="Consolas" panose="020B0609020204030204" pitchFamily="49" charset="0"/>
              </a:rPr>
              <a:t>i</a:t>
            </a:r>
            <a:endParaRPr lang="ko-KR" altLang="en-US" sz="1393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24E0D-0261-452B-B24A-22627FB64815}"/>
              </a:ext>
            </a:extLst>
          </p:cNvPr>
          <p:cNvSpPr txBox="1"/>
          <p:nvPr/>
        </p:nvSpPr>
        <p:spPr>
          <a:xfrm>
            <a:off x="5530748" y="4147593"/>
            <a:ext cx="2896699" cy="15620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194" dirty="0">
              <a:latin typeface="Consolas" panose="020B0609020204030204" pitchFamily="49" charset="0"/>
            </a:endParaRPr>
          </a:p>
          <a:p>
            <a:r>
              <a:rPr lang="en-US" altLang="ko-KR" sz="1194" dirty="0">
                <a:latin typeface="Consolas" panose="020B0609020204030204" pitchFamily="49" charset="0"/>
              </a:rPr>
              <a:t>def </a:t>
            </a:r>
            <a:r>
              <a:rPr lang="en-US" altLang="ko-KR" sz="1194" dirty="0" err="1">
                <a:latin typeface="Consolas" panose="020B0609020204030204" pitchFamily="49" charset="0"/>
              </a:rPr>
              <a:t>get_sum</a:t>
            </a:r>
            <a:r>
              <a:rPr lang="en-US" altLang="ko-KR" sz="1194" dirty="0">
                <a:latin typeface="Consolas" panose="020B0609020204030204" pitchFamily="49" charset="0"/>
              </a:rPr>
              <a:t>(</a:t>
            </a:r>
            <a:r>
              <a:rPr lang="en-US" altLang="ko-KR" sz="1194" dirty="0">
                <a:solidFill>
                  <a:srgbClr val="FF0000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194" dirty="0">
                <a:latin typeface="Consolas" panose="020B0609020204030204" pitchFamily="49" charset="0"/>
              </a:rPr>
              <a:t>, </a:t>
            </a:r>
            <a:r>
              <a:rPr lang="en-US" altLang="ko-KR" sz="1194" dirty="0">
                <a:solidFill>
                  <a:srgbClr val="FF0000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194" dirty="0"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94" dirty="0">
                <a:latin typeface="Consolas" panose="020B0609020204030204" pitchFamily="49" charset="0"/>
              </a:rPr>
              <a:t>    sum = 0</a:t>
            </a:r>
          </a:p>
          <a:p>
            <a:r>
              <a:rPr lang="en-US" altLang="ko-KR" sz="1194" dirty="0">
                <a:latin typeface="Consolas" panose="020B0609020204030204" pitchFamily="49" charset="0"/>
              </a:rPr>
              <a:t>    for </a:t>
            </a:r>
            <a:r>
              <a:rPr lang="en-US" altLang="ko-KR" sz="1194" dirty="0" err="1">
                <a:latin typeface="Consolas" panose="020B0609020204030204" pitchFamily="49" charset="0"/>
              </a:rPr>
              <a:t>i</a:t>
            </a:r>
            <a:r>
              <a:rPr lang="en-US" altLang="ko-KR" sz="1194" dirty="0">
                <a:latin typeface="Consolas" panose="020B0609020204030204" pitchFamily="49" charset="0"/>
              </a:rPr>
              <a:t> in range(</a:t>
            </a:r>
            <a:r>
              <a:rPr lang="en-US" altLang="ko-KR" sz="1194" dirty="0">
                <a:solidFill>
                  <a:srgbClr val="FF0000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194" dirty="0">
                <a:latin typeface="Consolas" panose="020B0609020204030204" pitchFamily="49" charset="0"/>
              </a:rPr>
              <a:t>, </a:t>
            </a:r>
            <a:r>
              <a:rPr lang="en-US" altLang="ko-KR" sz="1194" dirty="0">
                <a:solidFill>
                  <a:srgbClr val="FF0000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194" dirty="0">
                <a:latin typeface="Consolas" panose="020B0609020204030204" pitchFamily="49" charset="0"/>
              </a:rPr>
              <a:t>+1):</a:t>
            </a:r>
          </a:p>
          <a:p>
            <a:r>
              <a:rPr lang="en-US" altLang="ko-KR" sz="1194" dirty="0">
                <a:latin typeface="Consolas" panose="020B0609020204030204" pitchFamily="49" charset="0"/>
              </a:rPr>
              <a:t>        sum += </a:t>
            </a:r>
            <a:r>
              <a:rPr lang="en-US" altLang="ko-KR" sz="1194" dirty="0" err="1">
                <a:latin typeface="Consolas" panose="020B0609020204030204" pitchFamily="49" charset="0"/>
              </a:rPr>
              <a:t>i</a:t>
            </a:r>
            <a:endParaRPr lang="en-US" altLang="ko-KR" sz="1194" dirty="0">
              <a:latin typeface="Consolas" panose="020B0609020204030204" pitchFamily="49" charset="0"/>
            </a:endParaRPr>
          </a:p>
          <a:p>
            <a:r>
              <a:rPr lang="en-US" altLang="ko-KR" sz="1194" dirty="0">
                <a:latin typeface="Consolas" panose="020B0609020204030204" pitchFamily="49" charset="0"/>
              </a:rPr>
              <a:t>    return sum</a:t>
            </a:r>
          </a:p>
          <a:p>
            <a:endParaRPr lang="en-US" altLang="ko-KR" sz="1194" dirty="0">
              <a:latin typeface="Consolas" panose="020B0609020204030204" pitchFamily="49" charset="0"/>
            </a:endParaRPr>
          </a:p>
          <a:p>
            <a:endParaRPr lang="ko-KR" altLang="en-US" sz="1194" dirty="0">
              <a:latin typeface="Consolas" panose="020B0609020204030204" pitchFamily="49" charset="0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73C1E82-C2D7-024B-935C-A4D9726E0E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3982" t="40769" r="10029" b="15866"/>
          <a:stretch/>
        </p:blipFill>
        <p:spPr>
          <a:xfrm>
            <a:off x="7300511" y="3288400"/>
            <a:ext cx="3173900" cy="28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사용</a:t>
            </a:r>
            <a:r>
              <a:rPr lang="en-US" altLang="ko-KR" dirty="0"/>
              <a:t>: import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0047" y="1844824"/>
            <a:ext cx="10170572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random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print(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random.randint</a:t>
            </a:r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(1, 6)) </a:t>
            </a:r>
            <a:r>
              <a:rPr lang="en-US" altLang="ko-KR" sz="1600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1~6 </a:t>
            </a:r>
            <a:r>
              <a:rPr lang="ko-KR" alt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사이의 임의의 정수를 반환</a:t>
            </a:r>
            <a:endParaRPr lang="en-US" altLang="ko-KR" sz="1600" b="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print(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random.randint</a:t>
            </a:r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(1, 6))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60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myList</a:t>
            </a:r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["red", "green", "blue"]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random.choice</a:t>
            </a:r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myList</a:t>
            </a:r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  </a:t>
            </a:r>
            <a:r>
              <a:rPr lang="en-US" altLang="ko-KR" sz="1600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주어진 리스트 안에서 임의의 원소를 반환</a:t>
            </a:r>
            <a:endParaRPr lang="en-US" altLang="ko-KR" sz="1600" b="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'blue'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Arial" panose="020B0604020202020204" pitchFamily="34" charset="0"/>
              </a:rPr>
              <a:t>dir</a:t>
            </a: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(random)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['BPF', 'LOG4', 'NV_MAGICCONST', 'RECIP_BPF', 'Random', 'SG_MAGICCONST',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SystemRandom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'TWOPI', '_Sequence', '_Set', '__all__', '__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builtins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__', '__cached__', '__doc__', '__file__', '__loader__', '__name__', '__package__', '__spec__', '_accumulate', '_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acos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'_bisect', '_ceil', '_cos', '_e', '_exp', '_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inst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'_log', '_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os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'_pi', '_random', '_repeat', '_sha512', '_sin', '_sqrt', '_test', '_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test_generator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'_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urandom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'_warn',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betavariate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choice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'choices',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expovariate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gammavariate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'gauss',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getrandbits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getstate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lognormvariate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normalvariate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paretovariate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randint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'random',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randrange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'sample', 'seed',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setstate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'shuffle', 'triangular', 'uniform',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vonmisesvariate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', '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weibullvariate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95463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/>
              <a:t>모듈사용</a:t>
            </a:r>
            <a:r>
              <a:rPr lang="en-US" altLang="ko-KR" dirty="0"/>
              <a:t>: import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제공 표준 모듈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모듈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8906" y="2345681"/>
            <a:ext cx="9234229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calendar import *</a:t>
            </a:r>
          </a:p>
          <a:p>
            <a:endParaRPr lang="en-US" altLang="ko-KR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cal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month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(2020, 6) </a:t>
            </a:r>
            <a:r>
              <a:rPr lang="en-US" altLang="ko-KR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en-US" altLang="ko-KR" b="1" dirty="0" err="1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calendar.month</a:t>
            </a:r>
            <a:r>
              <a:rPr lang="en-US" altLang="ko-KR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ko-KR" altLang="en-US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주어진 년</a:t>
            </a:r>
            <a:r>
              <a:rPr lang="en-US" altLang="ko-KR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월의 달력을 반환</a:t>
            </a:r>
            <a:endParaRPr lang="en-US" altLang="ko-KR" b="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&gt;&gt;&gt; print(</a:t>
            </a:r>
            <a:r>
              <a:rPr lang="en-US" altLang="ko-KR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cal</a:t>
            </a:r>
            <a:r>
              <a:rPr lang="en-US" altLang="ko-KR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    October 2020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Mo Tu We Th Fr Sa </a:t>
            </a:r>
            <a:r>
              <a:rPr lang="en-US" altLang="ko-KR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Su</a:t>
            </a:r>
            <a:endParaRPr lang="en-US" altLang="ko-KR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          1  2  3  4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 5  6  7  8  9 10 11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12 13 14 15 16 17 18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19 20 21 22 23 24 25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Consolas" panose="020B0609020204030204" pitchFamily="49" charset="0"/>
              </a:rPr>
              <a:t>26 27 28 29 30 31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273671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24ED0D-98E0-415F-96B9-F6EFE5E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표준모듈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E26F4F-58BE-4BE7-9658-4C70E4A6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</a:t>
            </a:r>
            <a:r>
              <a:rPr lang="ko-KR" altLang="en-US" b="1" dirty="0" err="1">
                <a:solidFill>
                  <a:schemeClr val="accent1"/>
                </a:solidFill>
              </a:rPr>
              <a:t>설치폴더</a:t>
            </a:r>
            <a:r>
              <a:rPr lang="ko-KR" altLang="en-US" dirty="0" err="1"/>
              <a:t>에</a:t>
            </a:r>
            <a:r>
              <a:rPr lang="ko-KR" altLang="en-US" dirty="0"/>
              <a:t> 설명자료와 스크립트 파일 존재</a:t>
            </a:r>
            <a:br>
              <a:rPr lang="en-US" altLang="ko-KR" dirty="0"/>
            </a:br>
            <a:r>
              <a:rPr lang="en-US" altLang="ko-KR" sz="1344" b="1" dirty="0">
                <a:solidFill>
                  <a:schemeClr val="accent1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344" dirty="0">
                <a:latin typeface="Consolas" panose="020B0609020204030204" pitchFamily="49" charset="0"/>
              </a:rPr>
              <a:t>:\Users\</a:t>
            </a:r>
            <a:r>
              <a:rPr lang="en-US" altLang="ko-KR" sz="1344" b="1" dirty="0">
                <a:solidFill>
                  <a:schemeClr val="accent1"/>
                </a:solidFill>
                <a:latin typeface="Consolas" panose="020B0609020204030204" pitchFamily="49" charset="0"/>
              </a:rPr>
              <a:t>YPJ</a:t>
            </a:r>
            <a:r>
              <a:rPr lang="en-US" altLang="ko-KR" sz="1344" dirty="0">
                <a:latin typeface="Consolas" panose="020B0609020204030204" pitchFamily="49" charset="0"/>
              </a:rPr>
              <a:t>\AppData\Local\Programs\Python\Python38-32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D28E0-1F5D-4253-9AD8-8A0B90F6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4" y="2324293"/>
            <a:ext cx="4969424" cy="32987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0C20C4-B282-4855-85E0-5B76EDC85FC4}"/>
              </a:ext>
            </a:extLst>
          </p:cNvPr>
          <p:cNvSpPr/>
          <p:nvPr/>
        </p:nvSpPr>
        <p:spPr>
          <a:xfrm>
            <a:off x="6242904" y="2957873"/>
            <a:ext cx="1511241" cy="236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44" dirty="0"/>
              <a:t>documentations</a:t>
            </a:r>
            <a:endParaRPr lang="ko-KR" altLang="en-US" sz="1344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29F6F5-5F4C-4928-B2AE-71B6C454E3E9}"/>
              </a:ext>
            </a:extLst>
          </p:cNvPr>
          <p:cNvSpPr/>
          <p:nvPr/>
        </p:nvSpPr>
        <p:spPr>
          <a:xfrm>
            <a:off x="6242904" y="3222163"/>
            <a:ext cx="1511241" cy="236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44" dirty="0"/>
              <a:t>script files</a:t>
            </a:r>
            <a:endParaRPr lang="ko-KR" altLang="en-US" sz="1344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1904F-4BCA-43AA-9816-2BBA901DCA64}"/>
              </a:ext>
            </a:extLst>
          </p:cNvPr>
          <p:cNvSpPr/>
          <p:nvPr/>
        </p:nvSpPr>
        <p:spPr>
          <a:xfrm>
            <a:off x="1534674" y="3263947"/>
            <a:ext cx="4680770" cy="153214"/>
          </a:xfrm>
          <a:prstGeom prst="rect">
            <a:avLst/>
          </a:prstGeom>
          <a:solidFill>
            <a:srgbClr val="0D0D0D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C20000-443C-447D-8290-39B571EA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01" y="3579321"/>
            <a:ext cx="3796385" cy="21399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6C18FF-7A1E-4604-8FFE-50148DC62E7B}"/>
              </a:ext>
            </a:extLst>
          </p:cNvPr>
          <p:cNvCxnSpPr/>
          <p:nvPr/>
        </p:nvCxnSpPr>
        <p:spPr>
          <a:xfrm>
            <a:off x="1952929" y="3340553"/>
            <a:ext cx="2952840" cy="6331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659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24ED0D-98E0-415F-96B9-F6EFE5E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표준모듈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E26F4F-58BE-4BE7-9658-4C70E4A6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프로그램에서 </a:t>
            </a:r>
            <a:r>
              <a:rPr lang="en-US" altLang="ko-KR" dirty="0"/>
              <a:t>script file</a:t>
            </a:r>
            <a:r>
              <a:rPr lang="ko-KR" altLang="en-US" dirty="0"/>
              <a:t> 열어 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9547F-B9FF-40A8-91D4-9EA741D7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77" y="2138555"/>
            <a:ext cx="4976533" cy="2779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FABB43-9D7A-4001-ADDC-CC417E08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3" y="2981011"/>
            <a:ext cx="1599600" cy="1094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902C49-D728-44FA-A7CD-295C5DB7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40" y="1826931"/>
            <a:ext cx="6028387" cy="4230893"/>
          </a:xfrm>
          <a:prstGeom prst="rect">
            <a:avLst/>
          </a:prstGeom>
        </p:spPr>
      </p:pic>
      <p:sp>
        <p:nvSpPr>
          <p:cNvPr id="14" name="폭발: 14pt 13">
            <a:extLst>
              <a:ext uri="{FF2B5EF4-FFF2-40B4-BE49-F238E27FC236}">
                <a16:creationId xmlns:a16="http://schemas.microsoft.com/office/drawing/2014/main" id="{E17BD45C-3E52-4F16-A186-2D41797D5433}"/>
              </a:ext>
            </a:extLst>
          </p:cNvPr>
          <p:cNvSpPr/>
          <p:nvPr/>
        </p:nvSpPr>
        <p:spPr>
          <a:xfrm>
            <a:off x="2457915" y="3755468"/>
            <a:ext cx="564103" cy="386129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sp>
        <p:nvSpPr>
          <p:cNvPr id="15" name="폭발: 14pt 14">
            <a:extLst>
              <a:ext uri="{FF2B5EF4-FFF2-40B4-BE49-F238E27FC236}">
                <a16:creationId xmlns:a16="http://schemas.microsoft.com/office/drawing/2014/main" id="{1C207AA9-EEA7-48C2-9E03-CF27CD3CB4C1}"/>
              </a:ext>
            </a:extLst>
          </p:cNvPr>
          <p:cNvSpPr/>
          <p:nvPr/>
        </p:nvSpPr>
        <p:spPr>
          <a:xfrm>
            <a:off x="1451057" y="2608659"/>
            <a:ext cx="564103" cy="386129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</p:spTree>
    <p:extLst>
      <p:ext uri="{BB962C8B-B14F-4D97-AF65-F5344CB8AC3E}">
        <p14:creationId xmlns:p14="http://schemas.microsoft.com/office/powerpoint/2010/main" val="29617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24ED0D-98E0-415F-96B9-F6EFE5E9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표준모듈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E26F4F-58BE-4BE7-9658-4C70E4A61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프로그램에서 모듈 사용방법 찾아보기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70314-39F1-4C4C-9D26-BF1EF4A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22" y="1974104"/>
            <a:ext cx="4976533" cy="2779749"/>
          </a:xfrm>
          <a:prstGeom prst="rect">
            <a:avLst/>
          </a:prstGeom>
        </p:spPr>
      </p:pic>
      <p:sp>
        <p:nvSpPr>
          <p:cNvPr id="15" name="폭발: 14pt 14">
            <a:extLst>
              <a:ext uri="{FF2B5EF4-FFF2-40B4-BE49-F238E27FC236}">
                <a16:creationId xmlns:a16="http://schemas.microsoft.com/office/drawing/2014/main" id="{1C207AA9-EEA7-48C2-9E03-CF27CD3CB4C1}"/>
              </a:ext>
            </a:extLst>
          </p:cNvPr>
          <p:cNvSpPr/>
          <p:nvPr/>
        </p:nvSpPr>
        <p:spPr>
          <a:xfrm>
            <a:off x="3418447" y="2502507"/>
            <a:ext cx="564103" cy="386129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F56CAC-F8DB-44DC-A77A-AC4F7CA4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76" y="1855668"/>
            <a:ext cx="6458257" cy="40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BD4A67F-AAF4-4270-BC12-731D3C14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C8D81F-DFB6-4AC4-A9E9-8B05D3A69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전세계 파이썬 개발자들이 모듈을 개발하여 공유하고 있음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github.com, pypi.org </a:t>
            </a:r>
            <a:r>
              <a:rPr lang="ko-KR" altLang="en-US" dirty="0"/>
              <a:t>등 사이트를 통해 공유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별도로 설치해야 사용할 수 있음</a:t>
            </a:r>
            <a:r>
              <a:rPr lang="en-US" altLang="ko-KR" dirty="0"/>
              <a:t> (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</a:t>
            </a:r>
            <a:r>
              <a:rPr lang="en-US" altLang="ko-KR" dirty="0"/>
              <a:t>pip </a:t>
            </a:r>
            <a:r>
              <a:rPr lang="ko-KR" altLang="en-US" dirty="0"/>
              <a:t>명령 사용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설치하면 파이썬 표준라이브러리 폴더에 </a:t>
            </a:r>
            <a:r>
              <a:rPr lang="en-US" altLang="ko-KR" dirty="0"/>
              <a:t>"site-packages" </a:t>
            </a:r>
            <a:r>
              <a:rPr lang="ko-KR" altLang="en-US" dirty="0" err="1"/>
              <a:t>폴더밑에</a:t>
            </a:r>
            <a:r>
              <a:rPr lang="ko-KR" altLang="en-US" dirty="0"/>
              <a:t> 저장 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라이브러리</a:t>
            </a:r>
            <a:r>
              <a:rPr lang="en-US" altLang="ko-KR" b="1" dirty="0"/>
              <a:t>(library) </a:t>
            </a:r>
            <a:r>
              <a:rPr lang="ko-KR" altLang="en-US" b="1" dirty="0"/>
              <a:t>패키지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특별한 기능을 수행할 수 있는 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환경 등을 포함하여  다른 프로그램에서 사용할 수 있는 방법을 제공하는 파일들의 묶음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575FC7-7657-4557-818A-752F1BCA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09" y="4600752"/>
            <a:ext cx="1350774" cy="402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CB7EE-E56E-4768-825A-079C048D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591" y="4653136"/>
            <a:ext cx="1758633" cy="5630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B6DB10-E4C1-476F-8CC9-B5C4AF742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47" y="5430123"/>
            <a:ext cx="2050850" cy="4327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7E6406-EC66-4F00-B3ED-D90EF5374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96" y="5924838"/>
            <a:ext cx="1355513" cy="483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9F6E57-7E37-4198-9EAE-5856F2B1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759" y="4868069"/>
            <a:ext cx="1109056" cy="4170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CA692A-50C6-4FD2-ADDD-0E25DFAF2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8758" y="5536466"/>
            <a:ext cx="1510002" cy="49103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1C55C42-36DA-4591-9BCD-51AA41A35D94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5166983" y="4802184"/>
            <a:ext cx="539608" cy="13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DC0608-1491-4284-B84D-4F0BD453850B}"/>
              </a:ext>
            </a:extLst>
          </p:cNvPr>
          <p:cNvCxnSpPr/>
          <p:nvPr/>
        </p:nvCxnSpPr>
        <p:spPr>
          <a:xfrm>
            <a:off x="5166983" y="5003615"/>
            <a:ext cx="539608" cy="426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5C25688-1471-4F6A-BE38-249C76C3DA4B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4491596" y="5003615"/>
            <a:ext cx="398256" cy="921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48C630-A9AF-4DCF-9419-4E548649A67F}"/>
              </a:ext>
            </a:extLst>
          </p:cNvPr>
          <p:cNvCxnSpPr/>
          <p:nvPr/>
        </p:nvCxnSpPr>
        <p:spPr>
          <a:xfrm flipH="1">
            <a:off x="3453954" y="5003615"/>
            <a:ext cx="664317" cy="53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4C22A6-BA91-4B9C-B814-8C6ED1CBCE15}"/>
              </a:ext>
            </a:extLst>
          </p:cNvPr>
          <p:cNvCxnSpPr>
            <a:stCxn id="4" idx="1"/>
            <a:endCxn id="9" idx="3"/>
          </p:cNvCxnSpPr>
          <p:nvPr/>
        </p:nvCxnSpPr>
        <p:spPr>
          <a:xfrm flipH="1">
            <a:off x="3467815" y="4802184"/>
            <a:ext cx="348394" cy="2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98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890C93E-C8A7-4D3F-B586-04069E9C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모듈 설치 및 사용 예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3D96FE-0904-4FBD-B541-75DAB7ECB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 라이브러리 패키지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3CEA7-E2BF-47CE-902B-D5FCBF1F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1" y="2435195"/>
            <a:ext cx="4116304" cy="168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830FC-99F1-4724-9E00-71B35CCF28C7}"/>
              </a:ext>
            </a:extLst>
          </p:cNvPr>
          <p:cNvSpPr txBox="1"/>
          <p:nvPr/>
        </p:nvSpPr>
        <p:spPr>
          <a:xfrm>
            <a:off x="1153051" y="2159527"/>
            <a:ext cx="4400102" cy="29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44" dirty="0" err="1"/>
              <a:t>cmd</a:t>
            </a:r>
            <a:r>
              <a:rPr lang="en-US" altLang="ko-KR" sz="1344" dirty="0"/>
              <a:t> </a:t>
            </a:r>
            <a:r>
              <a:rPr lang="ko-KR" altLang="en-US" sz="1344" dirty="0"/>
              <a:t>창에서 </a:t>
            </a:r>
            <a:r>
              <a:rPr lang="en-US" altLang="ko-KR" sz="1344" dirty="0"/>
              <a:t>pip </a:t>
            </a:r>
            <a:r>
              <a:rPr lang="ko-KR" altLang="en-US" sz="1344" dirty="0"/>
              <a:t>명령 사용하여 설치 </a:t>
            </a:r>
            <a:r>
              <a:rPr lang="en-US" altLang="ko-KR" sz="1344" dirty="0"/>
              <a:t>(pip</a:t>
            </a:r>
            <a:r>
              <a:rPr lang="ko-KR" altLang="en-US" sz="1344" dirty="0"/>
              <a:t> </a:t>
            </a:r>
            <a:r>
              <a:rPr lang="en-US" altLang="ko-KR" sz="1344" dirty="0"/>
              <a:t>install</a:t>
            </a:r>
            <a:r>
              <a:rPr lang="ko-KR" altLang="en-US" sz="1344" dirty="0"/>
              <a:t> </a:t>
            </a:r>
            <a:r>
              <a:rPr lang="en-US" altLang="ko-KR" sz="1344" dirty="0" err="1"/>
              <a:t>numpy</a:t>
            </a:r>
            <a:r>
              <a:rPr lang="en-US" altLang="ko-KR" sz="1344" dirty="0"/>
              <a:t>)</a:t>
            </a:r>
            <a:endParaRPr lang="ko-KR" altLang="en-US" sz="1344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010D4-DFF7-4810-B6BE-0B543FB4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34" y="2235364"/>
            <a:ext cx="3049904" cy="1763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CAB0E-463E-4E41-8055-255EC9188726}"/>
              </a:ext>
            </a:extLst>
          </p:cNvPr>
          <p:cNvSpPr txBox="1"/>
          <p:nvPr/>
        </p:nvSpPr>
        <p:spPr>
          <a:xfrm>
            <a:off x="6066631" y="1883863"/>
            <a:ext cx="3016994" cy="29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44" dirty="0"/>
              <a:t>파이썬 폴더에 </a:t>
            </a:r>
            <a:r>
              <a:rPr lang="en-US" altLang="ko-KR" sz="1344" dirty="0" err="1"/>
              <a:t>numpy</a:t>
            </a:r>
            <a:r>
              <a:rPr lang="en-US" altLang="ko-KR" sz="1344" dirty="0"/>
              <a:t> </a:t>
            </a:r>
            <a:r>
              <a:rPr lang="ko-KR" altLang="en-US" sz="1344" dirty="0"/>
              <a:t>패키지 설치 됨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A2D8A55-CDA7-43E0-BAAF-4916AF7EB7D1}"/>
              </a:ext>
            </a:extLst>
          </p:cNvPr>
          <p:cNvSpPr/>
          <p:nvPr/>
        </p:nvSpPr>
        <p:spPr>
          <a:xfrm>
            <a:off x="5458206" y="2762762"/>
            <a:ext cx="494461" cy="62979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52CB1-3D77-4B0E-87B5-DF67F73F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79" y="3845152"/>
            <a:ext cx="2097489" cy="17778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A6593C-5D8B-48BB-9BCF-9609347A2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401" y="4252520"/>
            <a:ext cx="1599600" cy="1094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82385-E6C9-46C1-8EFD-48B18B28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986" y="3838582"/>
            <a:ext cx="2744203" cy="178444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AB7FA27-E8D5-4497-B627-8EF495164124}"/>
              </a:ext>
            </a:extLst>
          </p:cNvPr>
          <p:cNvSpPr/>
          <p:nvPr/>
        </p:nvSpPr>
        <p:spPr>
          <a:xfrm>
            <a:off x="4291404" y="4494982"/>
            <a:ext cx="1229479" cy="62979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20D2B7-FAEE-47A8-AC23-A46D0451CE7B}"/>
              </a:ext>
            </a:extLst>
          </p:cNvPr>
          <p:cNvSpPr/>
          <p:nvPr/>
        </p:nvSpPr>
        <p:spPr>
          <a:xfrm>
            <a:off x="7422121" y="2235364"/>
            <a:ext cx="661603" cy="25433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4"/>
          </a:p>
        </p:txBody>
      </p:sp>
    </p:spTree>
    <p:extLst>
      <p:ext uri="{BB962C8B-B14F-4D97-AF65-F5344CB8AC3E}">
        <p14:creationId xmlns:p14="http://schemas.microsoft.com/office/powerpoint/2010/main" val="27938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3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773C5-088D-48A4-ABEE-69E4D9126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Turtle </a:t>
            </a:r>
            <a:r>
              <a:rPr lang="ko-KR" altLang="en-US" dirty="0"/>
              <a:t>그래픽 모듈</a:t>
            </a:r>
          </a:p>
        </p:txBody>
      </p:sp>
    </p:spTree>
    <p:extLst>
      <p:ext uri="{BB962C8B-B14F-4D97-AF65-F5344CB8AC3E}">
        <p14:creationId xmlns:p14="http://schemas.microsoft.com/office/powerpoint/2010/main" val="2903548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파이썬에는</a:t>
            </a:r>
            <a:r>
              <a:rPr lang="ko-KR" altLang="en-US" dirty="0"/>
              <a:t> </a:t>
            </a:r>
            <a:r>
              <a:rPr lang="en-US" altLang="ko-KR" dirty="0"/>
              <a:t>Turtle </a:t>
            </a:r>
            <a:r>
              <a:rPr lang="ko-KR" altLang="en-US" dirty="0"/>
              <a:t>그래픽 모듈이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 등의 간단한 도형을 그리는데 사용되는 모듈</a:t>
            </a:r>
            <a:endParaRPr lang="en-US" altLang="ko-KR" dirty="0"/>
          </a:p>
          <a:p>
            <a:pPr marL="937263" lvl="5" indent="0">
              <a:buSzPct val="80000"/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236200" y="5545138"/>
            <a:ext cx="1897063" cy="3413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69" y="2460087"/>
            <a:ext cx="4098119" cy="26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02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터틀 그래픽의 동작 방식</a:t>
            </a:r>
            <a:endParaRPr lang="en-US" altLang="ko-KR" dirty="0"/>
          </a:p>
          <a:p>
            <a:pPr lvl="1"/>
            <a:r>
              <a:rPr lang="ko-KR" altLang="en-US" dirty="0"/>
              <a:t>꼬리에 잉크가 묻은 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를 종이에 올려놓고 리모컨으로 조작하는 듯한 방식으로 동작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이 움직이면서 지나간 자리에는 그림이 그려진다</a:t>
            </a:r>
            <a:r>
              <a:rPr lang="en-US" altLang="ko-KR" dirty="0"/>
              <a:t>. </a:t>
            </a:r>
            <a:r>
              <a:rPr lang="ko-KR" altLang="en-US" dirty="0"/>
              <a:t>추가 기능을 이용하면 다양한 행동을 하며 그림을 그린다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터틀 모양을 따로 지정하지 않으면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화살촉 모양이 표시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74D0B6-5B3C-48E2-B1C0-2383FA52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414" y="3351114"/>
            <a:ext cx="4836950" cy="3221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8082855" y="4221088"/>
            <a:ext cx="2028068" cy="17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예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82373" y="1841001"/>
            <a:ext cx="6091192" cy="45944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388" dirty="0"/>
              <a:t>&gt;&gt;&gt; a = len(“Hello world”)    </a:t>
            </a:r>
            <a:r>
              <a:rPr lang="en-US" altLang="ko-KR" sz="1990" dirty="0">
                <a:solidFill>
                  <a:srgbClr val="00B050"/>
                </a:solidFill>
              </a:rPr>
              <a:t># </a:t>
            </a:r>
            <a:r>
              <a:rPr lang="ko-KR" altLang="en-US" sz="1990" dirty="0">
                <a:solidFill>
                  <a:srgbClr val="00B050"/>
                </a:solidFill>
              </a:rPr>
              <a:t>내장함수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055021" y="2608955"/>
            <a:ext cx="4375507" cy="3579658"/>
            <a:chOff x="2800746" y="2544407"/>
            <a:chExt cx="4396689" cy="3596987"/>
          </a:xfrm>
        </p:grpSpPr>
        <p:sp>
          <p:nvSpPr>
            <p:cNvPr id="8" name="TextBox 7"/>
            <p:cNvSpPr txBox="1"/>
            <p:nvPr/>
          </p:nvSpPr>
          <p:spPr>
            <a:xfrm>
              <a:off x="4491589" y="5618174"/>
              <a:ext cx="764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787" b="1" dirty="0">
                  <a:solidFill>
                    <a:schemeClr val="accent2">
                      <a:lumMod val="50000"/>
                    </a:schemeClr>
                  </a:solidFill>
                </a:rPr>
                <a:t>11 </a:t>
              </a:r>
              <a:endParaRPr lang="ko-KR" altLang="en-US" sz="2787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00746" y="2544407"/>
              <a:ext cx="2430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88" b="1" dirty="0">
                  <a:solidFill>
                    <a:schemeClr val="accent2">
                      <a:lumMod val="50000"/>
                    </a:schemeClr>
                  </a:solidFill>
                </a:rPr>
                <a:t>“Hello world”</a:t>
              </a:r>
              <a:endParaRPr lang="ko-KR" altLang="en-US" sz="2388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8442" y="5262231"/>
              <a:ext cx="21189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C00000"/>
                  </a:solidFill>
                </a:rPr>
                <a:t>출력</a:t>
              </a:r>
              <a:r>
                <a:rPr lang="en-US" altLang="ko-KR" sz="1990" b="1" dirty="0">
                  <a:solidFill>
                    <a:srgbClr val="C00000"/>
                  </a:solidFill>
                </a:rPr>
                <a:t>(</a:t>
              </a:r>
              <a:r>
                <a:rPr lang="ko-KR" altLang="en-US" sz="1990" b="1" dirty="0" err="1">
                  <a:solidFill>
                    <a:srgbClr val="C00000"/>
                  </a:solidFill>
                </a:rPr>
                <a:t>반환값</a:t>
              </a:r>
              <a:r>
                <a:rPr lang="en-US" altLang="ko-KR" sz="1990" b="1" dirty="0">
                  <a:solidFill>
                    <a:srgbClr val="C00000"/>
                  </a:solidFill>
                </a:rPr>
                <a:t>)</a:t>
              </a:r>
              <a:r>
                <a:rPr lang="ko-KR" altLang="en-US" sz="1990" b="1" dirty="0">
                  <a:solidFill>
                    <a:srgbClr val="C00000"/>
                  </a:solidFill>
                </a:rPr>
                <a:t>은 </a:t>
              </a:r>
              <a:endParaRPr lang="en-US" altLang="ko-KR" sz="1990" b="1" dirty="0">
                <a:solidFill>
                  <a:srgbClr val="C00000"/>
                </a:solidFill>
              </a:endParaRPr>
            </a:p>
            <a:p>
              <a:r>
                <a:rPr lang="ko-KR" altLang="en-US" sz="1990" b="1" dirty="0">
                  <a:solidFill>
                    <a:srgbClr val="C00000"/>
                  </a:solidFill>
                </a:rPr>
                <a:t>입력 값의 길이</a:t>
              </a:r>
              <a:r>
                <a:rPr lang="en-US" altLang="ko-KR" sz="1990" b="1" dirty="0">
                  <a:solidFill>
                    <a:srgbClr val="C00000"/>
                  </a:solidFill>
                </a:rPr>
                <a:t>.</a:t>
              </a:r>
              <a:r>
                <a:rPr lang="ko-KR" altLang="en-US" sz="1990" b="1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2568" y="3075581"/>
              <a:ext cx="765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C00000"/>
                  </a:solidFill>
                </a:rPr>
                <a:t>입력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853589" y="3164421"/>
              <a:ext cx="2887783" cy="2304256"/>
              <a:chOff x="5343715" y="2276872"/>
              <a:chExt cx="2887783" cy="2304256"/>
            </a:xfrm>
          </p:grpSpPr>
          <p:cxnSp>
            <p:nvCxnSpPr>
              <p:cNvPr id="12" name="직선 연결선 11"/>
              <p:cNvCxnSpPr/>
              <p:nvPr/>
            </p:nvCxnSpPr>
            <p:spPr bwMode="auto">
              <a:xfrm>
                <a:off x="5778776" y="2496033"/>
                <a:ext cx="222666" cy="432048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 bwMode="auto">
              <a:xfrm>
                <a:off x="7568568" y="3878914"/>
                <a:ext cx="222666" cy="432048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6506007" y="2505715"/>
                <a:ext cx="324679" cy="432048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>
                <a:off x="5353132" y="2928081"/>
                <a:ext cx="648310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V="1">
                <a:off x="6516216" y="2924944"/>
                <a:ext cx="1715282" cy="3137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직선 연결선 16"/>
              <p:cNvCxnSpPr/>
              <p:nvPr/>
            </p:nvCxnSpPr>
            <p:spPr bwMode="auto">
              <a:xfrm>
                <a:off x="5353132" y="2924944"/>
                <a:ext cx="0" cy="9665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 flipV="1">
                <a:off x="5343715" y="3880915"/>
                <a:ext cx="1715282" cy="3137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 bwMode="auto">
              <a:xfrm flipH="1">
                <a:off x="6746688" y="3880914"/>
                <a:ext cx="324679" cy="432048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>
                <a:off x="7568568" y="3891473"/>
                <a:ext cx="648310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직선 연결선 20"/>
              <p:cNvCxnSpPr/>
              <p:nvPr/>
            </p:nvCxnSpPr>
            <p:spPr bwMode="auto">
              <a:xfrm>
                <a:off x="8216878" y="2924943"/>
                <a:ext cx="0" cy="9665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직선 화살표 연결선 21"/>
              <p:cNvCxnSpPr/>
              <p:nvPr/>
            </p:nvCxnSpPr>
            <p:spPr bwMode="auto">
              <a:xfrm>
                <a:off x="6300192" y="2276872"/>
                <a:ext cx="0" cy="576721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7E04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직선 화살표 연결선 22"/>
              <p:cNvCxnSpPr/>
              <p:nvPr/>
            </p:nvCxnSpPr>
            <p:spPr bwMode="auto">
              <a:xfrm>
                <a:off x="7308304" y="4077072"/>
                <a:ext cx="0" cy="504056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7E04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6" name="직사각형 25"/>
              <p:cNvSpPr/>
              <p:nvPr/>
            </p:nvSpPr>
            <p:spPr>
              <a:xfrm>
                <a:off x="6176887" y="3123099"/>
                <a:ext cx="10567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3185" dirty="0">
                    <a:solidFill>
                      <a:srgbClr val="000000"/>
                    </a:solidFill>
                    <a:latin typeface="Trebuchet MS"/>
                    <a:ea typeface="HY엽서L"/>
                  </a:rPr>
                  <a:t>len()</a:t>
                </a:r>
                <a:endParaRPr lang="ko-KR" altLang="en-US" sz="3185" dirty="0">
                  <a:solidFill>
                    <a:srgbClr val="000000"/>
                  </a:solidFill>
                  <a:latin typeface="Trebuchet MS"/>
                  <a:ea typeface="HY엽서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7463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파이썬에서 터틀 그래픽을 시작하면 </a:t>
            </a:r>
            <a:endParaRPr lang="en-US" altLang="ko-KR" sz="2000" dirty="0"/>
          </a:p>
          <a:p>
            <a:pPr lvl="1"/>
            <a:r>
              <a:rPr lang="ko-KR" altLang="en-US" sz="1800" dirty="0"/>
              <a:t>흰색 배경의 창</a:t>
            </a:r>
            <a:r>
              <a:rPr lang="en-US" altLang="ko-KR" sz="1800" dirty="0"/>
              <a:t>(window)</a:t>
            </a:r>
            <a:r>
              <a:rPr lang="ko-KR" altLang="en-US" sz="1800" dirty="0"/>
              <a:t>이 나타남</a:t>
            </a:r>
            <a:r>
              <a:rPr lang="en-US" altLang="ko-KR" sz="1800" dirty="0"/>
              <a:t>.</a:t>
            </a:r>
            <a:r>
              <a:rPr lang="ko-KR" altLang="en-US" sz="1800" dirty="0"/>
              <a:t> 적당한 크기로 조정한다</a:t>
            </a:r>
            <a:r>
              <a:rPr lang="en-US" altLang="ko-KR" sz="1800" dirty="0"/>
              <a:t>. </a:t>
            </a:r>
          </a:p>
          <a:p>
            <a:pPr lvl="1"/>
            <a:r>
              <a:rPr lang="ko-KR" altLang="en-US" sz="1800" dirty="0" err="1"/>
              <a:t>터틀</a:t>
            </a:r>
            <a:r>
              <a:rPr lang="en-US" altLang="ko-KR" sz="1800" dirty="0"/>
              <a:t>(</a:t>
            </a:r>
            <a:r>
              <a:rPr lang="ko-KR" altLang="en-US" sz="1800" dirty="0"/>
              <a:t>커서</a:t>
            </a:r>
            <a:r>
              <a:rPr lang="en-US" altLang="ko-KR" sz="1800" dirty="0"/>
              <a:t>)</a:t>
            </a:r>
            <a:r>
              <a:rPr lang="ko-KR" altLang="en-US" sz="1800" dirty="0"/>
              <a:t>은 창의 한가운데인 좌표 값 </a:t>
            </a:r>
            <a:r>
              <a:rPr lang="en-US" altLang="ko-KR" sz="1800" dirty="0"/>
              <a:t>(0, 0)</a:t>
            </a:r>
            <a:r>
              <a:rPr lang="ko-KR" altLang="en-US" sz="1800" dirty="0"/>
              <a:t>에 위치함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방향은 오른쪽을 향하고 있음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(x</a:t>
            </a:r>
            <a:r>
              <a:rPr lang="ko-KR" altLang="en-US" sz="1800" dirty="0"/>
              <a:t>축의 </a:t>
            </a:r>
            <a:r>
              <a:rPr lang="en-US" altLang="ko-KR" sz="1800" dirty="0"/>
              <a:t>+ </a:t>
            </a:r>
            <a:r>
              <a:rPr lang="ko-KR" altLang="en-US" sz="1800" dirty="0"/>
              <a:t>방향</a:t>
            </a:r>
            <a:r>
              <a:rPr lang="en-US" altLang="ko-KR" sz="1800" dirty="0"/>
              <a:t>). </a:t>
            </a:r>
            <a:r>
              <a:rPr lang="ko-KR" altLang="en-US" sz="1800" dirty="0"/>
              <a:t>사용자가 명령을 내리기를 기다림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터틀 모양을 따로 지정하지 않으면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default</a:t>
            </a:r>
            <a:r>
              <a:rPr lang="ko-KR" altLang="en-US" sz="1800" dirty="0"/>
              <a:t>로 화살촉 모양이 표시</a:t>
            </a:r>
            <a:endParaRPr lang="en-US" altLang="ko-KR" sz="1800" dirty="0"/>
          </a:p>
          <a:p>
            <a:pPr lvl="1"/>
            <a:r>
              <a:rPr lang="ko-KR" altLang="en-US" sz="1800" dirty="0"/>
              <a:t>그림을 그리기 위해 꼬리</a:t>
            </a:r>
            <a:r>
              <a:rPr lang="en-US" altLang="ko-KR" sz="1800" dirty="0"/>
              <a:t>(</a:t>
            </a:r>
            <a:r>
              <a:rPr lang="ko-KR" altLang="en-US" sz="1800" dirty="0"/>
              <a:t>펜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이용한다고 생각하면 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처음에는 펜이 내려가 있는 상태로 시작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펜이 내려가 있는 상태에서 </a:t>
            </a:r>
            <a:br>
              <a:rPr lang="en-US" altLang="ko-KR" sz="2000" dirty="0"/>
            </a:br>
            <a:r>
              <a:rPr lang="ko-KR" altLang="en-US" sz="2000" dirty="0" err="1"/>
              <a:t>터틀을</a:t>
            </a:r>
            <a:r>
              <a:rPr lang="ko-KR" altLang="en-US" sz="2000" dirty="0"/>
              <a:t> 움직이면</a:t>
            </a:r>
            <a:r>
              <a:rPr lang="en-US" altLang="ko-KR" sz="2000" dirty="0"/>
              <a:t>, </a:t>
            </a:r>
            <a:r>
              <a:rPr lang="ko-KR" altLang="en-US" sz="2000" dirty="0"/>
              <a:t>원래 있던 위치에서 이동할 위치까지</a:t>
            </a:r>
            <a:br>
              <a:rPr lang="en-US" altLang="ko-KR" sz="2000" dirty="0"/>
            </a:br>
            <a:r>
              <a:rPr lang="ko-KR" altLang="en-US" sz="2000" dirty="0"/>
              <a:t>라인을 그리며 이동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58B8A4-ABCD-418F-9EE8-7B6B7958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807" y="3908126"/>
            <a:ext cx="3853544" cy="25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41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</a:t>
            </a:r>
            <a:r>
              <a:rPr lang="en-US" altLang="ko-KR" dirty="0"/>
              <a:t>(Turtle Graphics)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터틀에게</a:t>
            </a:r>
            <a:r>
              <a:rPr lang="ko-KR" altLang="en-US" dirty="0"/>
              <a:t> 명령을 내리면 </a:t>
            </a:r>
            <a:r>
              <a:rPr lang="ko-KR" altLang="en-US" dirty="0" err="1"/>
              <a:t>터틀이</a:t>
            </a:r>
            <a:r>
              <a:rPr lang="ko-KR" altLang="en-US" dirty="0"/>
              <a:t> 움직이면서 지나간 자리에 그림이 그려진다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자주 사용하는 기능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앞으로 이동</a:t>
            </a:r>
            <a:r>
              <a:rPr lang="en-US" altLang="ko-KR" dirty="0"/>
              <a:t>, </a:t>
            </a:r>
            <a:r>
              <a:rPr lang="ko-KR" altLang="en-US" dirty="0"/>
              <a:t>뒤로 이동</a:t>
            </a:r>
            <a:r>
              <a:rPr lang="en-US" altLang="ko-KR" dirty="0"/>
              <a:t>, </a:t>
            </a:r>
            <a:r>
              <a:rPr lang="ko-KR" altLang="en-US" dirty="0"/>
              <a:t>왼쪽으로 회전</a:t>
            </a:r>
            <a:r>
              <a:rPr lang="en-US" altLang="ko-KR" dirty="0"/>
              <a:t>, </a:t>
            </a:r>
            <a:r>
              <a:rPr lang="ko-KR" altLang="en-US" dirty="0"/>
              <a:t>오른쪽으로  회전</a:t>
            </a:r>
            <a:endParaRPr lang="en-US" altLang="ko-KR" dirty="0"/>
          </a:p>
          <a:p>
            <a:pPr lvl="1"/>
            <a:r>
              <a:rPr lang="ko-KR" altLang="en-US" dirty="0"/>
              <a:t>꼬리 들기</a:t>
            </a:r>
            <a:r>
              <a:rPr lang="en-US" altLang="ko-KR" dirty="0"/>
              <a:t>/ </a:t>
            </a:r>
            <a:r>
              <a:rPr lang="ko-KR" altLang="en-US" dirty="0"/>
              <a:t>꼬리 내리기</a:t>
            </a:r>
            <a:endParaRPr lang="en-US" altLang="ko-KR" dirty="0"/>
          </a:p>
          <a:p>
            <a:pPr lvl="2"/>
            <a:r>
              <a:rPr lang="ko-KR" altLang="en-US" dirty="0"/>
              <a:t>꼬리를 들고 이동하면 </a:t>
            </a:r>
            <a:r>
              <a:rPr lang="ko-KR" altLang="en-US" dirty="0" err="1"/>
              <a:t>터틀은</a:t>
            </a:r>
            <a:r>
              <a:rPr lang="ko-KR" altLang="en-US" dirty="0"/>
              <a:t> 움직이지만 선이 그려지지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그려지는 선의 색상지정 </a:t>
            </a:r>
            <a:r>
              <a:rPr lang="en-US" altLang="ko-KR" dirty="0"/>
              <a:t>,</a:t>
            </a:r>
            <a:r>
              <a:rPr lang="ko-KR" altLang="en-US" dirty="0"/>
              <a:t> 굵기 바꾸기</a:t>
            </a:r>
            <a:r>
              <a:rPr lang="en-US" altLang="ko-KR" dirty="0"/>
              <a:t>, </a:t>
            </a:r>
            <a:r>
              <a:rPr lang="ko-KR" altLang="en-US" dirty="0"/>
              <a:t>원 그리기</a:t>
            </a:r>
            <a:r>
              <a:rPr lang="en-US" altLang="ko-KR" dirty="0"/>
              <a:t>, </a:t>
            </a:r>
            <a:r>
              <a:rPr lang="ko-KR" altLang="en-US" dirty="0"/>
              <a:t>색칠하기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236200" y="5545138"/>
            <a:ext cx="1897063" cy="341312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42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모듈의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38058" y="1442455"/>
          <a:ext cx="9184522" cy="45143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9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5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forward(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fd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앞으로 이동한다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backward(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back(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거리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뒤로 이동한다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left(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왼쪽으로 회전합니다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right(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 rt(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각도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거북이가 오른쪽으로 회전합니다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circle(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반지름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현재 위치에서 원을 그립니다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down( ) /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pendown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잉크 묻힌 꼬리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을 내립니다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14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up( ) /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penup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잉크 묻힌 꼬리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을 올립니다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pensize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굵기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 / width(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굵기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펜 굵기를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468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모듈의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84650" y="1384768"/>
          <a:ext cx="9313763" cy="46835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2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9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color(“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색상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”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색을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bgcolor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(“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색상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”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화면의 배경색을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1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fillcolor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(“</a:t>
                      </a:r>
                      <a:r>
                        <a:rPr lang="ko-KR" altLang="en-US" sz="18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색상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”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도형 내부를 칠하는 색을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색상을 따로 지정하지 않으면 현재 색으로 칠합니다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1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begin_fill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도형 내부를 색칠할 준비를 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 움직임을 색칠할 준비를 함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1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end_fill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도형 내부를 색칠합니다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begin_fill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 )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이후부터 지금까지 그린 그림에 맞춰 내부를 색칠합니다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clear(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거북이를 그대로 둔 채 화면을 지웁니다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3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reset( )</a:t>
                      </a: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화면을 지우고 거북이도 원래 자리와 상태로 되돌림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91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speed(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속도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7110" marR="7110" marT="7110" marB="0" anchor="ctr"/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거북이 속도를 바꿉니다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72000" indent="0"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speed(1)   #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가장 느린 속도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speed(10) #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빠른 속도 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speed(0)   #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최고 속도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10" marR="7110" marT="71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131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터틀 그래픽 모듈의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shape(“</a:t>
            </a:r>
            <a:r>
              <a:rPr lang="ko-KR" altLang="en-US" dirty="0"/>
              <a:t>모양</a:t>
            </a:r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/>
              <a:t>)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1"/>
            <a:r>
              <a:rPr lang="ko-KR" altLang="en-US" dirty="0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 모양을 바꾼다</a:t>
            </a:r>
            <a:r>
              <a:rPr lang="en-US" altLang="ko-KR" dirty="0"/>
              <a:t>. default</a:t>
            </a:r>
            <a:r>
              <a:rPr lang="ko-KR" altLang="en-US" dirty="0"/>
              <a:t>로 화살 모양이 사용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shape("turtle")  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거북 모양으로 터틀 지정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거북 모양이 표시된다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1"/>
            <a:r>
              <a:rPr lang="en-US" altLang="ko-KR" dirty="0"/>
              <a:t>shape ("triangle")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세모 모양이 표시된다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1"/>
            <a:r>
              <a:rPr lang="en-US" altLang="ko-KR" dirty="0"/>
              <a:t>shape("arrow")    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화살표 모양의 </a:t>
            </a:r>
            <a:r>
              <a:rPr lang="ko-KR" altLang="en-US" dirty="0" err="1">
                <a:solidFill>
                  <a:srgbClr val="00B050"/>
                </a:solidFill>
              </a:rPr>
              <a:t>터틀로</a:t>
            </a:r>
            <a:r>
              <a:rPr lang="ko-KR" altLang="en-US" dirty="0">
                <a:solidFill>
                  <a:srgbClr val="00B050"/>
                </a:solidFill>
              </a:rPr>
              <a:t> 지정한다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endParaRPr lang="en-US" altLang="ko-KR" dirty="0"/>
          </a:p>
          <a:p>
            <a:r>
              <a:rPr lang="ko-KR" altLang="en-US" dirty="0"/>
              <a:t>터틀 모듈의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사용하려면</a:t>
            </a:r>
            <a:r>
              <a:rPr lang="en-US" altLang="ko-KR" dirty="0"/>
              <a:t>, </a:t>
            </a:r>
            <a:r>
              <a:rPr lang="ko-KR" altLang="en-US" dirty="0"/>
              <a:t>모듈을 </a:t>
            </a:r>
            <a:r>
              <a:rPr lang="en-US" altLang="ko-KR" dirty="0"/>
              <a:t>import</a:t>
            </a:r>
            <a:r>
              <a:rPr lang="ko-KR" altLang="en-US" dirty="0"/>
              <a:t>해야 한다</a:t>
            </a:r>
            <a:endParaRPr lang="en-US" altLang="ko-KR" dirty="0"/>
          </a:p>
          <a:p>
            <a:pPr lvl="1"/>
            <a:r>
              <a:rPr lang="en-US" altLang="ko-KR" dirty="0"/>
              <a:t>import  turtle</a:t>
            </a:r>
          </a:p>
          <a:p>
            <a:pPr lvl="1"/>
            <a:r>
              <a:rPr lang="en-US" altLang="ko-KR" dirty="0"/>
              <a:t>from  turtle  import  *</a:t>
            </a:r>
          </a:p>
          <a:p>
            <a:pPr lvl="1"/>
            <a:r>
              <a:rPr lang="en-US" altLang="ko-KR" dirty="0"/>
              <a:t>from  turtle  import  </a:t>
            </a:r>
            <a:r>
              <a:rPr lang="en-US" altLang="ko-KR" dirty="0" err="1"/>
              <a:t>fd</a:t>
            </a:r>
            <a:r>
              <a:rPr lang="en-US" altLang="ko-KR" dirty="0"/>
              <a:t>, back, rt, </a:t>
            </a:r>
            <a:r>
              <a:rPr lang="en-US" altLang="ko-KR" dirty="0" err="1"/>
              <a:t>lt</a:t>
            </a:r>
            <a:r>
              <a:rPr lang="en-US" altLang="ko-KR" dirty="0"/>
              <a:t>  </a:t>
            </a:r>
          </a:p>
          <a:p>
            <a:r>
              <a:rPr lang="ko-KR" altLang="en-US" dirty="0"/>
              <a:t>그래픽 화면이 생성되면</a:t>
            </a:r>
            <a:r>
              <a:rPr lang="en-US" altLang="ko-KR" dirty="0"/>
              <a:t>, </a:t>
            </a:r>
            <a:r>
              <a:rPr lang="ko-KR" altLang="en-US" dirty="0"/>
              <a:t>크기를 마우스로 조정한다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 종료 후</a:t>
            </a:r>
            <a:r>
              <a:rPr lang="en-US" altLang="ko-KR" dirty="0"/>
              <a:t>, </a:t>
            </a:r>
            <a:r>
              <a:rPr lang="ko-KR" altLang="en-US" dirty="0"/>
              <a:t>그래픽 화면 우상부의 </a:t>
            </a:r>
            <a:r>
              <a:rPr lang="en-US" altLang="ko-KR" dirty="0"/>
              <a:t>X</a:t>
            </a:r>
            <a:r>
              <a:rPr lang="ko-KR" altLang="en-US" dirty="0"/>
              <a:t>를 클릭하여 화면을 닫는다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556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터틀 그래픽으로 정다각형</a:t>
            </a:r>
            <a:r>
              <a:rPr lang="en-US" altLang="ko-KR" dirty="0"/>
              <a:t>(regular polygon) </a:t>
            </a:r>
            <a:r>
              <a:rPr lang="ko-KR" altLang="en-US" dirty="0"/>
              <a:t>그리기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문제는 이 두 문제로 분해된다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일정한 크기의 직선 그리기</a:t>
            </a:r>
            <a:r>
              <a:rPr lang="en-US" altLang="ko-KR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거북이의 방향을 </a:t>
            </a:r>
            <a:r>
              <a:rPr lang="en-US" altLang="ko-KR" dirty="0"/>
              <a:t>90</a:t>
            </a:r>
            <a:r>
              <a:rPr lang="ko-KR" altLang="en-US" dirty="0"/>
              <a:t>도 각도만큼 오른쪽으로 바꾸기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위 두 문제는 </a:t>
            </a:r>
            <a:r>
              <a:rPr lang="en-US" altLang="ko-KR" dirty="0"/>
              <a:t>turtle graphics</a:t>
            </a:r>
            <a:r>
              <a:rPr lang="ko-KR" altLang="en-US" dirty="0"/>
              <a:t>의 </a:t>
            </a:r>
            <a:r>
              <a:rPr lang="en-US" altLang="ko-KR" dirty="0" err="1"/>
              <a:t>fd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rt</a:t>
            </a:r>
            <a:r>
              <a:rPr lang="en-US" altLang="ko-KR" dirty="0"/>
              <a:t>()</a:t>
            </a:r>
            <a:r>
              <a:rPr lang="ko-KR" altLang="en-US" dirty="0"/>
              <a:t>로 해결</a:t>
            </a:r>
            <a:r>
              <a:rPr lang="en-US" altLang="ko-KR" dirty="0"/>
              <a:t>. 4</a:t>
            </a:r>
            <a:r>
              <a:rPr lang="ko-KR" altLang="en-US" dirty="0"/>
              <a:t>번 반복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8709" y="3432951"/>
            <a:ext cx="627406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from turtle import * </a:t>
            </a:r>
          </a:p>
          <a:p>
            <a:pPr latinLnBrk="1"/>
            <a:endParaRPr lang="en-US" altLang="ko-KR" b="1" dirty="0"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크기가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100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인 직선을 그린다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 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터틀의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방향을 오른쪽으로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90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도 만큼 변경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b="1" dirty="0" err="1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b="1" dirty="0"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  <a:endParaRPr lang="ko-KR" altLang="en-US" b="1" dirty="0"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A941B9-8DF1-40A0-8E18-0BB36200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6831" y="3551112"/>
            <a:ext cx="3006870" cy="2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3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정사각형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916" y="2004734"/>
            <a:ext cx="6407595" cy="33998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from turtle import * </a:t>
            </a:r>
          </a:p>
          <a:p>
            <a:pPr latinLnBrk="1"/>
            <a:endParaRPr lang="en-US" altLang="ko-KR" sz="1791" b="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pencolor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("red")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크기가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100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인 직선을 그린다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791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터틀의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방향을 오른쪽으로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90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도 만큼 변경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(90)</a:t>
            </a:r>
          </a:p>
          <a:p>
            <a:pPr latinLnBrk="1"/>
            <a:r>
              <a:rPr lang="en-US" altLang="ko-KR" sz="1791" b="1" dirty="0" err="1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fd</a:t>
            </a:r>
            <a:r>
              <a:rPr lang="en-US" altLang="ko-KR" sz="1791" b="1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(100)</a:t>
            </a:r>
          </a:p>
          <a:p>
            <a:pPr latinLnBrk="1"/>
            <a:endParaRPr lang="en-US" altLang="ko-KR" sz="1791" b="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latinLnBrk="1"/>
            <a:endParaRPr lang="ko-KR" altLang="en-US" sz="1791" b="1" dirty="0">
              <a:solidFill>
                <a:srgbClr val="00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pic>
        <p:nvPicPr>
          <p:cNvPr id="8" name="_x409517400" descr="EMB00000c501e9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5" t="40611" r="34743" b="13991"/>
          <a:stretch>
            <a:fillRect/>
          </a:stretch>
        </p:blipFill>
        <p:spPr bwMode="auto">
          <a:xfrm>
            <a:off x="7443301" y="1865281"/>
            <a:ext cx="4055464" cy="35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49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정오각형 그리기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변의 개수가 </a:t>
            </a:r>
            <a:r>
              <a:rPr lang="en-US" altLang="ko-KR" dirty="0"/>
              <a:t>5.  </a:t>
            </a:r>
            <a:r>
              <a:rPr lang="ko-KR" altLang="en-US" dirty="0"/>
              <a:t> </a:t>
            </a:r>
            <a:r>
              <a:rPr lang="en-US" altLang="ko-KR" dirty="0" err="1"/>
              <a:t>fd</a:t>
            </a:r>
            <a:r>
              <a:rPr lang="en-US" altLang="ko-KR" dirty="0"/>
              <a:t>( ), </a:t>
            </a:r>
            <a:r>
              <a:rPr lang="en-US" altLang="ko-KR" dirty="0" err="1"/>
              <a:t>rt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번 반복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rt</a:t>
            </a:r>
            <a:r>
              <a:rPr lang="en-US" altLang="ko-KR" dirty="0"/>
              <a:t>( )</a:t>
            </a:r>
            <a:r>
              <a:rPr lang="ko-KR" altLang="en-US" dirty="0"/>
              <a:t>에서 오른쪽으로 방향을 바꾸어야 할 각도는 </a:t>
            </a:r>
            <a:r>
              <a:rPr lang="en-US" altLang="ko-KR" dirty="0"/>
              <a:t>72</a:t>
            </a:r>
            <a:r>
              <a:rPr lang="ko-KR" altLang="en-US" dirty="0"/>
              <a:t>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345974" y="2940667"/>
            <a:ext cx="5873317" cy="28791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791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from turtle import * </a:t>
            </a:r>
          </a:p>
          <a:p>
            <a:pPr latinLnBrk="1"/>
            <a:r>
              <a:rPr lang="en-US" altLang="ko-KR" sz="1791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크기가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100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인 직선을 그린다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791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791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 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# </a:t>
            </a:r>
            <a:r>
              <a:rPr lang="ko-KR" altLang="en-US" sz="1791" dirty="0" err="1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터틀의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방향을 오른쪽으로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72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도 변경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.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</a:p>
          <a:p>
            <a:pPr latinLnBrk="1"/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fd(100)</a:t>
            </a:r>
          </a:p>
          <a:p>
            <a:pPr latinLnBrk="1"/>
            <a:r>
              <a:rPr lang="en-US" altLang="ko-KR" sz="1592" b="1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rt</a:t>
            </a:r>
            <a:r>
              <a:rPr lang="en-US" altLang="ko-KR" sz="1592" b="1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(72)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ea typeface="굴림체" panose="020B0609000101010101" pitchFamily="49" charset="-127"/>
              <a:cs typeface="Courier New" panose="020703090202050204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70BA4-CCF8-47E4-9A59-EEE09A6A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915" y="2817714"/>
            <a:ext cx="3196911" cy="31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48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개의 원 그리기</a:t>
            </a:r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68" y="2093018"/>
            <a:ext cx="3363731" cy="329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4233" y="2093017"/>
            <a:ext cx="4188733" cy="17424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493" dirty="0">
                <a:latin typeface="Consolas" panose="020B0609020204030204" pitchFamily="49" charset="0"/>
              </a:rPr>
              <a:t>from  turtle  import  *</a:t>
            </a:r>
          </a:p>
          <a:p>
            <a:endParaRPr lang="en-US" altLang="ko-KR" sz="1493" dirty="0">
              <a:latin typeface="Consolas" panose="020B0609020204030204" pitchFamily="49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</a:rPr>
              <a:t>for  count  in  range(6):</a:t>
            </a:r>
          </a:p>
          <a:p>
            <a:r>
              <a:rPr lang="en-US" altLang="ko-KR" sz="1493" dirty="0">
                <a:latin typeface="Consolas" panose="020B0609020204030204" pitchFamily="49" charset="0"/>
              </a:rPr>
              <a:t>        circle(100)    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반지름 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100</a:t>
            </a:r>
          </a:p>
          <a:p>
            <a:r>
              <a:rPr lang="en-US" altLang="ko-KR" sz="1493" dirty="0">
                <a:latin typeface="Consolas" panose="020B0609020204030204" pitchFamily="49" charset="0"/>
              </a:rPr>
              <a:t>        left(360/6)</a:t>
            </a:r>
          </a:p>
          <a:p>
            <a:endParaRPr lang="en-US" altLang="ko-KR" sz="1493" dirty="0">
              <a:latin typeface="Consolas" panose="020B0609020204030204" pitchFamily="49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</a:rPr>
              <a:t>done()     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그래픽을 마치는 함수</a:t>
            </a:r>
            <a:r>
              <a:rPr lang="en-US" altLang="ko-KR" sz="1493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431" y="4041232"/>
            <a:ext cx="2990399" cy="55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solidFill>
                  <a:schemeClr val="accent2">
                    <a:lumMod val="50000"/>
                  </a:schemeClr>
                </a:solidFill>
              </a:rPr>
              <a:t>done( )</a:t>
            </a:r>
            <a:r>
              <a:rPr lang="ko-KR" altLang="en-US" sz="1493" dirty="0">
                <a:solidFill>
                  <a:schemeClr val="accent2">
                    <a:lumMod val="50000"/>
                  </a:schemeClr>
                </a:solidFill>
              </a:rPr>
              <a:t>은 </a:t>
            </a:r>
            <a:r>
              <a:rPr lang="en-US" altLang="ko-KR" sz="1493">
                <a:solidFill>
                  <a:schemeClr val="accent2">
                    <a:lumMod val="50000"/>
                  </a:schemeClr>
                </a:solidFill>
              </a:rPr>
              <a:t>turtle </a:t>
            </a:r>
            <a:r>
              <a:rPr lang="ko-KR" altLang="en-US" sz="1493" dirty="0">
                <a:solidFill>
                  <a:schemeClr val="accent2">
                    <a:lumMod val="50000"/>
                  </a:schemeClr>
                </a:solidFill>
              </a:rPr>
              <a:t>모듈의 함수이며</a:t>
            </a:r>
            <a:r>
              <a:rPr lang="en-US" altLang="ko-KR" sz="1493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493" dirty="0">
                <a:solidFill>
                  <a:schemeClr val="accent2">
                    <a:lumMod val="50000"/>
                  </a:schemeClr>
                </a:solidFill>
              </a:rPr>
              <a:t>그래픽을 마친다는 의미이다</a:t>
            </a:r>
            <a:r>
              <a:rPr lang="en-US" altLang="ko-KR" sz="1493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ko-KR" altLang="en-US" sz="1493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1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69" y="2777280"/>
            <a:ext cx="6271264" cy="255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정삼각형과 정사각형을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이용하여 그리기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3773" y="1832656"/>
            <a:ext cx="3567867" cy="4257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turtle   </a:t>
            </a:r>
          </a:p>
          <a:p>
            <a:pPr defTabSz="682508">
              <a:defRPr/>
            </a:pP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turtle.shape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("turtle")</a:t>
            </a:r>
          </a:p>
          <a:p>
            <a:pPr defTabSz="682508">
              <a:defRPr/>
            </a:pPr>
            <a:endParaRPr lang="en-US" altLang="ko-KR" sz="1592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정삼각형 그리기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 range(3):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(100)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(360/3)</a:t>
            </a:r>
          </a:p>
          <a:p>
            <a:pPr defTabSz="682508">
              <a:defRPr/>
            </a:pPr>
            <a:endParaRPr lang="en-US" altLang="ko-KR" sz="1592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이동하기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turtle.penup()</a:t>
            </a:r>
          </a:p>
          <a:p>
            <a:pPr defTabSz="682508">
              <a:defRPr/>
            </a:pP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turtle.goto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(200, 0)</a:t>
            </a:r>
          </a:p>
          <a:p>
            <a:pPr defTabSz="682508">
              <a:defRPr/>
            </a:pP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turtle.pendown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defTabSz="682508">
              <a:defRPr/>
            </a:pPr>
            <a:endParaRPr lang="en-US" altLang="ko-KR" sz="1592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정사각형 그리기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 range(4):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(100)</a:t>
            </a:r>
          </a:p>
          <a:p>
            <a:pPr defTabSz="682508">
              <a:defRPr/>
            </a:pP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(360/4)</a:t>
            </a:r>
          </a:p>
        </p:txBody>
      </p:sp>
    </p:spTree>
    <p:extLst>
      <p:ext uri="{BB962C8B-B14F-4D97-AF65-F5344CB8AC3E}">
        <p14:creationId xmlns:p14="http://schemas.microsoft.com/office/powerpoint/2010/main" val="52912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예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94008" y="1922473"/>
            <a:ext cx="6091192" cy="45944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388" dirty="0"/>
              <a:t>&gt;&gt;&gt; print(“Hello world”)    </a:t>
            </a:r>
            <a:r>
              <a:rPr lang="en-US" altLang="ko-KR" sz="1990" dirty="0">
                <a:solidFill>
                  <a:srgbClr val="00B050"/>
                </a:solidFill>
              </a:rPr>
              <a:t># </a:t>
            </a:r>
            <a:r>
              <a:rPr lang="ko-KR" altLang="en-US" sz="1990" dirty="0">
                <a:solidFill>
                  <a:srgbClr val="00B050"/>
                </a:solidFill>
              </a:rPr>
              <a:t>내장함수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486099" y="2520518"/>
            <a:ext cx="3282420" cy="2797361"/>
            <a:chOff x="2800746" y="2544407"/>
            <a:chExt cx="3298310" cy="2810903"/>
          </a:xfrm>
        </p:grpSpPr>
        <p:sp>
          <p:nvSpPr>
            <p:cNvPr id="9" name="TextBox 8"/>
            <p:cNvSpPr txBox="1"/>
            <p:nvPr/>
          </p:nvSpPr>
          <p:spPr>
            <a:xfrm>
              <a:off x="2800746" y="2544407"/>
              <a:ext cx="2430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88" b="1" dirty="0">
                  <a:solidFill>
                    <a:schemeClr val="accent2">
                      <a:lumMod val="50000"/>
                    </a:schemeClr>
                  </a:solidFill>
                </a:rPr>
                <a:t>“Hello world”</a:t>
              </a:r>
              <a:endParaRPr lang="ko-KR" altLang="en-US" sz="2388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6761" y="4955200"/>
              <a:ext cx="2412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C00000"/>
                  </a:solidFill>
                </a:rPr>
                <a:t>출력</a:t>
              </a:r>
              <a:r>
                <a:rPr lang="en-US" altLang="ko-KR" sz="1990" b="1" dirty="0">
                  <a:solidFill>
                    <a:srgbClr val="C00000"/>
                  </a:solidFill>
                </a:rPr>
                <a:t>(</a:t>
              </a:r>
              <a:r>
                <a:rPr lang="ko-KR" altLang="en-US" sz="1990" b="1" dirty="0" err="1">
                  <a:solidFill>
                    <a:srgbClr val="C00000"/>
                  </a:solidFill>
                </a:rPr>
                <a:t>반환값</a:t>
              </a:r>
              <a:r>
                <a:rPr lang="en-US" altLang="ko-KR" sz="1990" b="1" dirty="0">
                  <a:solidFill>
                    <a:srgbClr val="C00000"/>
                  </a:solidFill>
                </a:rPr>
                <a:t>)</a:t>
              </a:r>
              <a:r>
                <a:rPr lang="ko-KR" altLang="en-US" sz="1990" b="1" dirty="0">
                  <a:solidFill>
                    <a:srgbClr val="C00000"/>
                  </a:solidFill>
                </a:rPr>
                <a:t> 없음</a:t>
              </a:r>
              <a:r>
                <a:rPr lang="en-US" altLang="ko-KR" sz="1990" b="1" dirty="0">
                  <a:solidFill>
                    <a:srgbClr val="C00000"/>
                  </a:solidFill>
                </a:rPr>
                <a:t>.</a:t>
              </a:r>
              <a:r>
                <a:rPr lang="ko-KR" altLang="en-US" sz="1990" b="1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5711" y="3075581"/>
              <a:ext cx="765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C00000"/>
                  </a:solidFill>
                </a:rPr>
                <a:t>입력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853589" y="3164421"/>
              <a:ext cx="2887783" cy="1614601"/>
              <a:chOff x="5343715" y="2276872"/>
              <a:chExt cx="2887783" cy="1614601"/>
            </a:xfrm>
          </p:grpSpPr>
          <p:cxnSp>
            <p:nvCxnSpPr>
              <p:cNvPr id="12" name="직선 연결선 11"/>
              <p:cNvCxnSpPr/>
              <p:nvPr/>
            </p:nvCxnSpPr>
            <p:spPr bwMode="auto">
              <a:xfrm>
                <a:off x="5778776" y="2496033"/>
                <a:ext cx="222666" cy="432048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6506007" y="2505715"/>
                <a:ext cx="324679" cy="432048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직선 연결선 14"/>
              <p:cNvCxnSpPr/>
              <p:nvPr/>
            </p:nvCxnSpPr>
            <p:spPr bwMode="auto">
              <a:xfrm>
                <a:off x="5353132" y="2928081"/>
                <a:ext cx="648310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V="1">
                <a:off x="6516216" y="2924944"/>
                <a:ext cx="1715282" cy="3137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직선 연결선 16"/>
              <p:cNvCxnSpPr/>
              <p:nvPr/>
            </p:nvCxnSpPr>
            <p:spPr bwMode="auto">
              <a:xfrm>
                <a:off x="5353132" y="2924944"/>
                <a:ext cx="0" cy="9665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>
                <a:off x="5343715" y="3884053"/>
                <a:ext cx="2873163" cy="741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직선 연결선 20"/>
              <p:cNvCxnSpPr/>
              <p:nvPr/>
            </p:nvCxnSpPr>
            <p:spPr bwMode="auto">
              <a:xfrm>
                <a:off x="8216878" y="2924943"/>
                <a:ext cx="0" cy="9665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40444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직선 화살표 연결선 21"/>
              <p:cNvCxnSpPr/>
              <p:nvPr/>
            </p:nvCxnSpPr>
            <p:spPr bwMode="auto">
              <a:xfrm>
                <a:off x="6300192" y="2276872"/>
                <a:ext cx="0" cy="576721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7E04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6" name="직사각형 25"/>
              <p:cNvSpPr/>
              <p:nvPr/>
            </p:nvSpPr>
            <p:spPr>
              <a:xfrm>
                <a:off x="5655912" y="3123099"/>
                <a:ext cx="20986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3185" dirty="0">
                    <a:solidFill>
                      <a:srgbClr val="000000"/>
                    </a:solidFill>
                    <a:latin typeface="Trebuchet MS"/>
                    <a:ea typeface="HY엽서L"/>
                  </a:rPr>
                  <a:t>print("...")</a:t>
                </a:r>
                <a:endParaRPr lang="ko-KR" altLang="en-US" sz="3185" dirty="0">
                  <a:solidFill>
                    <a:srgbClr val="000000"/>
                  </a:solidFill>
                  <a:latin typeface="Trebuchet MS"/>
                  <a:ea typeface="HY엽서L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4990579" y="4033709"/>
            <a:ext cx="2418562" cy="45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88" b="1" dirty="0">
                <a:solidFill>
                  <a:schemeClr val="accent2">
                    <a:lumMod val="50000"/>
                  </a:schemeClr>
                </a:solidFill>
              </a:rPr>
              <a:t>Hello world</a:t>
            </a:r>
            <a:endParaRPr lang="ko-KR" altLang="en-US" sz="2388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9808" y="3635525"/>
            <a:ext cx="2225394" cy="39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" b="1" dirty="0">
                <a:solidFill>
                  <a:srgbClr val="C00000"/>
                </a:solidFill>
              </a:rPr>
              <a:t>내부 작업 수행</a:t>
            </a:r>
          </a:p>
        </p:txBody>
      </p:sp>
      <p:cxnSp>
        <p:nvCxnSpPr>
          <p:cNvPr id="31" name="직선 화살표 연결선 30"/>
          <p:cNvCxnSpPr>
            <a:endCxn id="29" idx="1"/>
          </p:cNvCxnSpPr>
          <p:nvPr/>
        </p:nvCxnSpPr>
        <p:spPr bwMode="auto">
          <a:xfrm flipV="1">
            <a:off x="4412560" y="4263428"/>
            <a:ext cx="578021" cy="351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7E040B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204525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화면에 별 그리기 </a:t>
            </a:r>
            <a:endParaRPr lang="en-US" altLang="ko-KR" dirty="0"/>
          </a:p>
          <a:p>
            <a:pPr lvl="1"/>
            <a:r>
              <a:rPr lang="ko-KR" altLang="en-US" dirty="0"/>
              <a:t>터틀 그래픽을 이용하여 별을 화면에 그려보자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3656" y="2808755"/>
            <a:ext cx="3360693" cy="1701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import turtle   </a:t>
            </a:r>
          </a:p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range(5):</a:t>
            </a:r>
          </a:p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(50)</a:t>
            </a:r>
          </a:p>
          <a:p>
            <a:pPr defTabSz="682508">
              <a:lnSpc>
                <a:spcPct val="150000"/>
              </a:lnSpc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turtle.right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(144)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921547" y="2808755"/>
            <a:ext cx="4215505" cy="2676400"/>
            <a:chOff x="971600" y="1698250"/>
            <a:chExt cx="3769169" cy="22258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698250"/>
              <a:ext cx="3769169" cy="22258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38945" t="40429" r="29393" b="27805"/>
            <a:stretch/>
          </p:blipFill>
          <p:spPr>
            <a:xfrm>
              <a:off x="1916705" y="2316096"/>
              <a:ext cx="1530170" cy="99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306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터틀 그래픽을 이용하여 사각형을 </a:t>
            </a:r>
            <a:r>
              <a:rPr lang="en-US" altLang="ko-KR" dirty="0"/>
              <a:t>3</a:t>
            </a:r>
            <a:r>
              <a:rPr lang="ko-KR" altLang="en-US" dirty="0"/>
              <a:t>개 그려보자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각 사각형은 </a:t>
            </a:r>
            <a:r>
              <a:rPr lang="en-US" altLang="ko-KR" dirty="0"/>
              <a:t>20</a:t>
            </a:r>
            <a:r>
              <a:rPr lang="ko-KR" altLang="en-US" dirty="0"/>
              <a:t>도씩 기울어져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1799" y="2581607"/>
            <a:ext cx="5796283" cy="2286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import turtle</a:t>
            </a:r>
          </a:p>
          <a:p>
            <a:endParaRPr lang="en-US" altLang="ko-KR" sz="1592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in range(3):	   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3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번 반복한다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(20)	   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왼쪽으로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도 회전한다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 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for j in  range(4):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사각형 그리기</a:t>
            </a:r>
            <a:endParaRPr lang="en-US" altLang="ko-KR" sz="1592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turtle.forward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(50)    </a:t>
            </a:r>
          </a:p>
          <a:p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turtle.left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(90)    </a:t>
            </a:r>
            <a:endParaRPr lang="en-US" altLang="ko-KR" sz="1990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748066-33EC-42E3-BC82-70E0556E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551" y="2312942"/>
            <a:ext cx="3748051" cy="31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7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삼각형 칠하기</a:t>
            </a:r>
            <a:endParaRPr lang="en-US" altLang="ko-KR" dirty="0"/>
          </a:p>
          <a:p>
            <a:pPr lvl="1"/>
            <a:r>
              <a:rPr lang="ko-KR" altLang="en-US" dirty="0"/>
              <a:t>거북이 커서 모양을 이용해서 삼각형을 그리고 색으로 채우기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펜 굵기도 바꾼다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1062"/>
          <a:stretch/>
        </p:blipFill>
        <p:spPr>
          <a:xfrm>
            <a:off x="6208188" y="2881878"/>
            <a:ext cx="3743840" cy="2422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3192" y="2439290"/>
            <a:ext cx="2511884" cy="3307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from turtle import *</a:t>
            </a:r>
          </a:p>
          <a:p>
            <a:endParaRPr lang="en-US" altLang="ko-KR" sz="1493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width(20)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color("RED")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shape("turtle")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begin_fill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fillcolor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("GREEN")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fd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(200)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lt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(120)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fd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(200)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lt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(120)</a:t>
            </a:r>
          </a:p>
          <a:p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fd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(200)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end_fill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done()</a:t>
            </a:r>
            <a:endParaRPr lang="en-US" altLang="ko-KR" sz="1791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58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사각형에 색 칠하기</a:t>
            </a:r>
            <a:endParaRPr lang="en-US" altLang="ko-KR" dirty="0"/>
          </a:p>
          <a:p>
            <a:pPr lvl="1"/>
            <a:r>
              <a:rPr lang="ko-KR" altLang="en-US" dirty="0"/>
              <a:t>거북이 커서 모양을 이용해서 사각형을 그리고 색으로 채우기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225" y="2446656"/>
            <a:ext cx="2792637" cy="3078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from turtle import *</a:t>
            </a:r>
          </a:p>
          <a:p>
            <a:endParaRPr lang="en-US" altLang="ko-KR" sz="1493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color("RED")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shape("turtle")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begin_fill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fillcolor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("GREEN")</a:t>
            </a:r>
          </a:p>
          <a:p>
            <a:endParaRPr lang="en-US" altLang="ko-KR" sz="1493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82508">
              <a:defRPr/>
            </a:pPr>
            <a:r>
              <a:rPr lang="en-US" altLang="ko-KR" sz="1493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493" kern="0" dirty="0" err="1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493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 range(4):</a:t>
            </a:r>
          </a:p>
          <a:p>
            <a:pPr defTabSz="682508">
              <a:defRPr/>
            </a:pPr>
            <a:r>
              <a:rPr lang="en-US" altLang="ko-KR" sz="1493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forward(100)</a:t>
            </a:r>
          </a:p>
          <a:p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     </a:t>
            </a:r>
            <a:r>
              <a:rPr lang="en-US" altLang="ko-KR" sz="1493" dirty="0" err="1">
                <a:latin typeface="Consolas" panose="020B0609020204030204" pitchFamily="49" charset="0"/>
                <a:cs typeface="Arial" panose="020B0604020202020204" pitchFamily="34" charset="0"/>
              </a:rPr>
              <a:t>rt</a:t>
            </a:r>
            <a:r>
              <a:rPr lang="en-US" altLang="ko-KR" sz="1493" dirty="0">
                <a:latin typeface="Consolas" panose="020B0609020204030204" pitchFamily="49" charset="0"/>
                <a:cs typeface="Arial" panose="020B0604020202020204" pitchFamily="34" charset="0"/>
              </a:rPr>
              <a:t>(90)</a:t>
            </a:r>
            <a:r>
              <a:rPr lang="en-US" altLang="ko-KR" sz="1493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</a:t>
            </a:r>
          </a:p>
          <a:p>
            <a:endParaRPr lang="en-US" altLang="ko-KR" sz="1493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93" dirty="0" err="1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end_fill</a:t>
            </a:r>
            <a:r>
              <a:rPr lang="en-US" altLang="ko-KR" sz="14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493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done()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76" y="2590616"/>
            <a:ext cx="3864267" cy="32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4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9816C58-5689-4F58-8AD8-01FC9C12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</a:t>
            </a:r>
            <a:r>
              <a:rPr lang="en-US" altLang="ko-KR" dirty="0"/>
              <a:t>turtle </a:t>
            </a:r>
            <a:r>
              <a:rPr lang="ko-KR" altLang="en-US" dirty="0"/>
              <a:t>데모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76BAB1-C55C-4A8F-AF9C-FA5200032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30" y="1582232"/>
            <a:ext cx="2993030" cy="1357882"/>
          </a:xfrm>
          <a:prstGeom prst="rect">
            <a:avLst/>
          </a:prstGeom>
        </p:spPr>
      </p:pic>
      <p:pic>
        <p:nvPicPr>
          <p:cNvPr id="5" name="녹화_2020_05_02_21_16_23_379">
            <a:hlinkClick r:id="" action="ppaction://media"/>
            <a:extLst>
              <a:ext uri="{FF2B5EF4-FFF2-40B4-BE49-F238E27FC236}">
                <a16:creationId xmlns:a16="http://schemas.microsoft.com/office/drawing/2014/main" id="{CEF9EF10-B057-43E2-BAEB-081A00004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978" y="1940509"/>
            <a:ext cx="7892266" cy="3864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8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AE0BC15-DB8F-8829-94AF-24ECB822C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파이썬 라이브러리 활용</a:t>
            </a:r>
          </a:p>
        </p:txBody>
      </p:sp>
    </p:spTree>
    <p:extLst>
      <p:ext uri="{BB962C8B-B14F-4D97-AF65-F5344CB8AC3E}">
        <p14:creationId xmlns:p14="http://schemas.microsoft.com/office/powerpoint/2010/main" val="1216325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E08CD3-C43F-4D59-B672-262C7C6A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라이브러리 활용에 대하여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3D5925-228E-4984-A6ED-F39A9410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공식 홈페이지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https://www.python.org/</a:t>
            </a:r>
            <a:endParaRPr lang="en-US" altLang="ko-KR" dirty="0"/>
          </a:p>
          <a:p>
            <a:r>
              <a:rPr lang="ko-KR" altLang="en-US" dirty="0"/>
              <a:t>파이썬 라이브러리 패키지 커뮤니티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https://pypi.org/</a:t>
            </a:r>
            <a:endParaRPr lang="en-US" altLang="ko-KR" dirty="0"/>
          </a:p>
          <a:p>
            <a:r>
              <a:rPr lang="ko-KR" altLang="en-US" dirty="0"/>
              <a:t>전세계 최대 공개소프트웨어 커뮤니티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https://github.com/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202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78FEA3-DFE1-4B01-AE4A-C0CBF578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https://www.python.org/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4873471-D653-5A55-1E1C-460501BEA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711D0-BE11-4436-A41B-8C291B76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0" y="1260798"/>
            <a:ext cx="7003054" cy="476165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03F610-D566-4E64-A444-782E80B09CA5}"/>
              </a:ext>
            </a:extLst>
          </p:cNvPr>
          <p:cNvSpPr/>
          <p:nvPr/>
        </p:nvSpPr>
        <p:spPr>
          <a:xfrm>
            <a:off x="4263975" y="1645844"/>
            <a:ext cx="727996" cy="372665"/>
          </a:xfrm>
          <a:prstGeom prst="ellipse">
            <a:avLst/>
          </a:prstGeom>
          <a:solidFill>
            <a:srgbClr val="4472C4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236164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78FEA3-DFE1-4B01-AE4A-C0CBF578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https://pypi.org/</a:t>
            </a:r>
            <a:endParaRPr lang="en-US" altLang="ko-KR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3F342A-8653-E8BF-B178-DEA92AB4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1E1D4-28E3-42F9-9022-FC400206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2" y="1307227"/>
            <a:ext cx="7169710" cy="487497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03F610-D566-4E64-A444-782E80B09CA5}"/>
              </a:ext>
            </a:extLst>
          </p:cNvPr>
          <p:cNvSpPr/>
          <p:nvPr/>
        </p:nvSpPr>
        <p:spPr>
          <a:xfrm>
            <a:off x="2233940" y="3222084"/>
            <a:ext cx="802470" cy="413832"/>
          </a:xfrm>
          <a:prstGeom prst="ellipse">
            <a:avLst/>
          </a:prstGeom>
          <a:solidFill>
            <a:srgbClr val="4472C4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9F0EDA-8E8E-4875-878A-E4C3F56D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08" y="2558290"/>
            <a:ext cx="6006543" cy="40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21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DB12BC-B529-45D4-A576-76618B6F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AECF9A-612E-95A4-CF18-E50CB3D8D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D8D53F-F419-4009-9E4C-39E85F24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0" y="1387460"/>
            <a:ext cx="6770913" cy="46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사용의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프로그램 안에서 </a:t>
            </a:r>
            <a:r>
              <a:rPr lang="ko-KR" altLang="en-US" b="1" dirty="0">
                <a:solidFill>
                  <a:srgbClr val="C00000"/>
                </a:solidFill>
              </a:rPr>
              <a:t>중복된 코드를 제거</a:t>
            </a:r>
          </a:p>
          <a:p>
            <a:r>
              <a:rPr lang="ko-KR" altLang="en-US" dirty="0"/>
              <a:t> 복잡한 프로그래밍 작업을 더 </a:t>
            </a:r>
            <a:r>
              <a:rPr lang="ko-KR" altLang="en-US" b="1" dirty="0">
                <a:solidFill>
                  <a:srgbClr val="C00000"/>
                </a:solidFill>
              </a:rPr>
              <a:t>간단한 작업들로 분해</a:t>
            </a:r>
            <a:r>
              <a:rPr lang="ko-KR" altLang="en-US" dirty="0"/>
              <a:t>할 수 있음</a:t>
            </a:r>
          </a:p>
          <a:p>
            <a:r>
              <a:rPr lang="ko-KR" altLang="en-US" dirty="0"/>
              <a:t> 함수는 한 번 만들어지면 다른 프로그램에서도 </a:t>
            </a:r>
            <a:r>
              <a:rPr lang="ko-KR" altLang="en-US" b="1" dirty="0">
                <a:solidFill>
                  <a:srgbClr val="C00000"/>
                </a:solidFill>
              </a:rPr>
              <a:t>재사용</a:t>
            </a:r>
            <a:r>
              <a:rPr lang="ko-KR" altLang="en-US" dirty="0"/>
              <a:t>될 수 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여러 사람이 협업할 때 함수 단위로 작업할 수 있음</a:t>
            </a:r>
          </a:p>
          <a:p>
            <a:r>
              <a:rPr lang="ko-KR" altLang="en-US" dirty="0"/>
              <a:t> 주어진 입력에 대해 어떤 과정을 거쳐 출력이 나오는지 </a:t>
            </a:r>
            <a:r>
              <a:rPr lang="ko-KR" altLang="en-US" dirty="0" err="1"/>
              <a:t>숨겨짐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추상화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802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A73719-F054-4F83-B395-944BD524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내 </a:t>
            </a:r>
            <a:r>
              <a:rPr lang="en-US" altLang="ko-KR" sz="2800" dirty="0"/>
              <a:t>PC</a:t>
            </a:r>
            <a:r>
              <a:rPr lang="ko-KR" altLang="en-US" sz="2800" dirty="0"/>
              <a:t>의 파이썬 프로그램 관련 파일들 </a:t>
            </a:r>
            <a:r>
              <a:rPr lang="en-US" altLang="ko-KR" sz="2800" dirty="0"/>
              <a:t>(Windows </a:t>
            </a:r>
            <a:r>
              <a:rPr lang="ko-KR" altLang="en-US" sz="2800" dirty="0"/>
              <a:t>중심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F48023-A119-4839-878C-89865C4C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파이썬 기본 폴더 </a:t>
            </a:r>
            <a:r>
              <a:rPr lang="en-US" altLang="ko-KR" dirty="0"/>
              <a:t>(</a:t>
            </a:r>
            <a:r>
              <a:rPr lang="ko-KR" altLang="en-US" dirty="0"/>
              <a:t>설치 </a:t>
            </a:r>
            <a:r>
              <a:rPr lang="en-US" altLang="ko-KR" dirty="0"/>
              <a:t>Default)</a:t>
            </a:r>
            <a:br>
              <a:rPr lang="en-US" altLang="ko-KR" dirty="0"/>
            </a:br>
            <a:r>
              <a:rPr lang="en-US" altLang="ko-KR" dirty="0"/>
              <a:t>C:\Users\</a:t>
            </a:r>
            <a:r>
              <a:rPr lang="en-US" altLang="ko-KR" dirty="0">
                <a:solidFill>
                  <a:srgbClr val="0070C0"/>
                </a:solidFill>
              </a:rPr>
              <a:t>YPJ</a:t>
            </a:r>
            <a:r>
              <a:rPr lang="en-US" altLang="ko-KR" dirty="0"/>
              <a:t>\</a:t>
            </a:r>
            <a:r>
              <a:rPr lang="en-US" altLang="ko-KR" dirty="0">
                <a:solidFill>
                  <a:srgbClr val="00B050"/>
                </a:solidFill>
              </a:rPr>
              <a:t>AppData</a:t>
            </a:r>
            <a:r>
              <a:rPr lang="en-US" altLang="ko-KR" dirty="0"/>
              <a:t>\Local\Programs\Python\</a:t>
            </a:r>
            <a:r>
              <a:rPr lang="en-US" altLang="ko-KR" dirty="0">
                <a:solidFill>
                  <a:srgbClr val="0070C0"/>
                </a:solidFill>
              </a:rPr>
              <a:t>Python39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YPJ: </a:t>
            </a:r>
            <a:r>
              <a:rPr lang="ko-KR" altLang="en-US" dirty="0">
                <a:solidFill>
                  <a:srgbClr val="0070C0"/>
                </a:solidFill>
              </a:rPr>
              <a:t>사용자 계정 폴더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>
                <a:solidFill>
                  <a:srgbClr val="0070C0"/>
                </a:solidFill>
              </a:rPr>
              <a:t>AppData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 err="1">
                <a:solidFill>
                  <a:srgbClr val="0070C0"/>
                </a:solidFill>
              </a:rPr>
              <a:t>숨김폴더로</a:t>
            </a:r>
            <a:r>
              <a:rPr lang="ko-KR" altLang="en-US" dirty="0">
                <a:solidFill>
                  <a:srgbClr val="0070C0"/>
                </a:solidFill>
              </a:rPr>
              <a:t> 설정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파이썬 폴더 구성 프로그램</a:t>
            </a:r>
            <a:endParaRPr lang="en-US" altLang="ko-KR" dirty="0"/>
          </a:p>
          <a:p>
            <a:pPr lvl="1"/>
            <a:r>
              <a:rPr lang="en-US" altLang="ko-KR" dirty="0"/>
              <a:t>python.exe</a:t>
            </a:r>
          </a:p>
          <a:p>
            <a:pPr lvl="1"/>
            <a:r>
              <a:rPr lang="en-US" altLang="ko-KR" dirty="0"/>
              <a:t>pythonw.exe</a:t>
            </a:r>
          </a:p>
          <a:p>
            <a:pPr lvl="1"/>
            <a:r>
              <a:rPr lang="en-US" altLang="ko-KR" dirty="0"/>
              <a:t>Scripts </a:t>
            </a:r>
            <a:r>
              <a:rPr lang="ko-KR" altLang="en-US" dirty="0"/>
              <a:t>폴더</a:t>
            </a:r>
            <a:r>
              <a:rPr lang="en-US" altLang="ko-KR" dirty="0"/>
              <a:t>: pip.exe, pip3.exe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/>
              <a:t>Lib </a:t>
            </a:r>
            <a:r>
              <a:rPr lang="ko-KR" altLang="en-US" dirty="0"/>
              <a:t>폴더</a:t>
            </a:r>
            <a:r>
              <a:rPr lang="en-US" altLang="ko-KR" dirty="0"/>
              <a:t>: </a:t>
            </a:r>
            <a:r>
              <a:rPr lang="ko-KR" altLang="en-US" dirty="0"/>
              <a:t>파이썬 라이브러리 모듈</a:t>
            </a:r>
            <a:endParaRPr lang="en-US" altLang="ko-KR" dirty="0"/>
          </a:p>
          <a:p>
            <a:pPr marL="1041141" lvl="2" indent="-284378"/>
            <a:r>
              <a:rPr lang="en-US" altLang="ko-KR" dirty="0"/>
              <a:t>random, turtle </a:t>
            </a:r>
            <a:r>
              <a:rPr lang="ko-KR" altLang="en-US" dirty="0"/>
              <a:t>등 기본 라이브러리들 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폴더 형태</a:t>
            </a:r>
            <a:r>
              <a:rPr lang="en-US" altLang="ko-KR" dirty="0"/>
              <a:t>)</a:t>
            </a:r>
          </a:p>
          <a:p>
            <a:pPr marL="1041141" lvl="2" indent="-284378"/>
            <a:r>
              <a:rPr lang="en-US" altLang="ko-KR" dirty="0"/>
              <a:t>site-packages </a:t>
            </a:r>
            <a:r>
              <a:rPr lang="ko-KR" altLang="en-US" dirty="0"/>
              <a:t>폴더</a:t>
            </a:r>
            <a:r>
              <a:rPr lang="en-US" altLang="ko-KR" dirty="0"/>
              <a:t>: pip install … </a:t>
            </a:r>
            <a:r>
              <a:rPr lang="ko-KR" altLang="en-US" dirty="0"/>
              <a:t>에 의해 설치된 라이브러리들이 설치된 폴더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8808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D58C52-2030-4B61-B20C-282F5847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라이브러리 활용 </a:t>
            </a:r>
            <a:r>
              <a:rPr lang="en-US" altLang="ko-KR" dirty="0"/>
              <a:t>(</a:t>
            </a:r>
            <a:r>
              <a:rPr lang="ko-KR" altLang="en-US" dirty="0"/>
              <a:t>매크로 프로그램 작성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CAE85B-C6B8-45FC-A037-05580C541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시스템 명령 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폴더 관련</a:t>
            </a:r>
            <a:r>
              <a:rPr lang="en-US" altLang="ko-KR" dirty="0"/>
              <a:t>, </a:t>
            </a:r>
            <a:r>
              <a:rPr lang="ko-KR" altLang="en-US" dirty="0"/>
              <a:t>명령실행</a:t>
            </a:r>
            <a:r>
              <a:rPr lang="en-US" altLang="ko-KR" dirty="0"/>
              <a:t>, </a:t>
            </a:r>
            <a:r>
              <a:rPr lang="ko-KR" altLang="en-US" dirty="0"/>
              <a:t>마우스와 키보드 조작 등</a:t>
            </a:r>
            <a:r>
              <a:rPr lang="en-US" altLang="ko-KR" dirty="0"/>
              <a:t>)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 err="1"/>
              <a:t>os</a:t>
            </a:r>
            <a:r>
              <a:rPr lang="en-US" altLang="ko-KR" dirty="0"/>
              <a:t>: </a:t>
            </a:r>
            <a:r>
              <a:rPr lang="ko-KR" altLang="en-US" dirty="0"/>
              <a:t>폴더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리스트 검색</a:t>
            </a:r>
            <a:r>
              <a:rPr lang="en-US" altLang="ko-KR" dirty="0"/>
              <a:t>, </a:t>
            </a:r>
            <a:r>
              <a:rPr lang="ko-KR" altLang="en-US" dirty="0"/>
              <a:t>파일 생성</a:t>
            </a:r>
            <a:r>
              <a:rPr lang="en-US" altLang="ko-KR" dirty="0"/>
              <a:t>, </a:t>
            </a:r>
            <a:r>
              <a:rPr lang="ko-KR" altLang="en-US" dirty="0"/>
              <a:t>복제</a:t>
            </a:r>
            <a:r>
              <a:rPr lang="en-US" altLang="ko-KR" dirty="0"/>
              <a:t>, </a:t>
            </a:r>
            <a:r>
              <a:rPr lang="ko-KR" altLang="en-US" dirty="0"/>
              <a:t>명령어 실행</a:t>
            </a:r>
            <a:r>
              <a:rPr lang="en-US" altLang="ko-KR" dirty="0"/>
              <a:t>, </a:t>
            </a:r>
            <a:r>
              <a:rPr lang="ko-KR" altLang="en-US" dirty="0"/>
              <a:t>제거 등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mouse: </a:t>
            </a:r>
            <a:r>
              <a:rPr lang="ko-KR" altLang="en-US" dirty="0"/>
              <a:t>마우스 좌표 조회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클릭 등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 err="1"/>
              <a:t>pyautogui</a:t>
            </a:r>
            <a:r>
              <a:rPr lang="en-US" altLang="ko-KR" dirty="0"/>
              <a:t>: </a:t>
            </a:r>
            <a:r>
              <a:rPr lang="ko-KR" altLang="en-US" dirty="0"/>
              <a:t>마우스 움직임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지연 조절 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(Selenium)</a:t>
            </a:r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웹브라우저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웹페이지 분석</a:t>
            </a:r>
            <a:r>
              <a:rPr lang="en-US" altLang="ko-KR" dirty="0"/>
              <a:t>, </a:t>
            </a:r>
            <a:r>
              <a:rPr lang="ko-KR" altLang="en-US" dirty="0"/>
              <a:t>구동</a:t>
            </a:r>
            <a:r>
              <a:rPr lang="en-US" altLang="ko-KR" dirty="0"/>
              <a:t>, 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/>
              <a:t>클릭 등 브라우저 조작</a:t>
            </a:r>
          </a:p>
        </p:txBody>
      </p:sp>
    </p:spTree>
    <p:extLst>
      <p:ext uri="{BB962C8B-B14F-4D97-AF65-F5344CB8AC3E}">
        <p14:creationId xmlns:p14="http://schemas.microsoft.com/office/powerpoint/2010/main" val="1958364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9C1D1-2C99-8662-022F-6C3A83504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 III – 8</a:t>
            </a: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</a:t>
            </a:r>
            <a:b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kumimoji="1" lang="en-US" altLang="ko-KR" sz="1600" dirty="0"/>
            </a:br>
            <a:r>
              <a:rPr lang="ko-KR" altLang="en-US" dirty="0"/>
              <a:t>다양한 파일 입출력 처리</a:t>
            </a:r>
          </a:p>
        </p:txBody>
      </p:sp>
    </p:spTree>
    <p:extLst>
      <p:ext uri="{BB962C8B-B14F-4D97-AF65-F5344CB8AC3E}">
        <p14:creationId xmlns:p14="http://schemas.microsoft.com/office/powerpoint/2010/main" val="18113962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CSV/Excel </a:t>
            </a:r>
            <a:r>
              <a:rPr lang="ko-KR" altLang="en-US" dirty="0"/>
              <a:t>파일 다루기</a:t>
            </a:r>
          </a:p>
        </p:txBody>
      </p:sp>
    </p:spTree>
    <p:extLst>
      <p:ext uri="{BB962C8B-B14F-4D97-AF65-F5344CB8AC3E}">
        <p14:creationId xmlns:p14="http://schemas.microsoft.com/office/powerpoint/2010/main" val="3405321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E7E615-62CA-4C67-981E-65C44193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 파일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D697C7-7EDE-42ED-862E-1BFB19730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CSV</a:t>
            </a:r>
            <a:r>
              <a:rPr lang="ko-KR" altLang="en-US" sz="2800" dirty="0"/>
              <a:t> 파일이란</a:t>
            </a:r>
            <a:r>
              <a:rPr lang="en-US" altLang="ko-KR" sz="2800" dirty="0"/>
              <a:t>?</a:t>
            </a:r>
          </a:p>
          <a:p>
            <a:pPr lvl="1"/>
            <a:r>
              <a:rPr lang="en-US" altLang="ko-KR" sz="2400" dirty="0"/>
              <a:t>CSV(Comma Separated Value)</a:t>
            </a:r>
            <a:r>
              <a:rPr lang="ko-KR" altLang="en-US" sz="2400" dirty="0"/>
              <a:t>는 콤마</a:t>
            </a:r>
            <a:r>
              <a:rPr lang="en-US" altLang="ko-KR" sz="2400" dirty="0"/>
              <a:t>(,)</a:t>
            </a:r>
            <a:r>
              <a:rPr lang="ko-KR" altLang="en-US" sz="2400" dirty="0"/>
              <a:t>를 기준으로 나누어진 파일</a:t>
            </a:r>
            <a:endParaRPr lang="en-US" altLang="ko-KR" sz="2400" dirty="0"/>
          </a:p>
          <a:p>
            <a:pPr lvl="1"/>
            <a:r>
              <a:rPr lang="en-US" altLang="ko-KR" sz="2400" dirty="0"/>
              <a:t>CSV </a:t>
            </a:r>
            <a:r>
              <a:rPr lang="ko-KR" altLang="en-US" sz="2400" dirty="0"/>
              <a:t>파일은 텍스트 문서파일 형태 </a:t>
            </a:r>
            <a:r>
              <a:rPr lang="en-US" altLang="ko-KR" sz="2400" dirty="0"/>
              <a:t>(</a:t>
            </a:r>
            <a:r>
              <a:rPr lang="ko-KR" altLang="en-US" sz="2400" dirty="0"/>
              <a:t>메모장</a:t>
            </a:r>
            <a:r>
              <a:rPr lang="en-US" altLang="ko-KR" sz="2400" dirty="0"/>
              <a:t>, </a:t>
            </a:r>
            <a:r>
              <a:rPr lang="ko-KR" altLang="en-US" sz="2400" dirty="0"/>
              <a:t>엑셀 등으로 편집</a:t>
            </a:r>
            <a:r>
              <a:rPr lang="en-US" altLang="ko-KR" sz="2400" dirty="0"/>
              <a:t>)</a:t>
            </a:r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marL="665130" lvl="2" indent="0">
              <a:buNone/>
            </a:pPr>
            <a:endParaRPr lang="en-US" altLang="ko-KR" sz="2000" dirty="0"/>
          </a:p>
          <a:p>
            <a:pPr lvl="2"/>
            <a:r>
              <a:rPr lang="ko-KR" altLang="en-US" sz="2000" dirty="0"/>
              <a:t>제일 상단의 첫 줄은 보통 데이터 필드에 대한 설명 </a:t>
            </a:r>
            <a:r>
              <a:rPr lang="en-US" altLang="ko-KR" sz="2000" dirty="0"/>
              <a:t>(field, header, column)</a:t>
            </a:r>
          </a:p>
          <a:p>
            <a:pPr lvl="2"/>
            <a:r>
              <a:rPr lang="ko-KR" altLang="en-US" sz="2000" dirty="0"/>
              <a:t>두번째 줄부터 각 행은 콤마로 구분된 여러 값을 갖는 데이터 </a:t>
            </a:r>
            <a:r>
              <a:rPr lang="en-US" altLang="ko-KR" sz="2000" dirty="0"/>
              <a:t>(row, tuple, instance)</a:t>
            </a:r>
            <a:r>
              <a:rPr lang="ko-KR" altLang="en-US" sz="2000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25620F-4BA6-431D-93DF-818032CA56AD}"/>
              </a:ext>
            </a:extLst>
          </p:cNvPr>
          <p:cNvSpPr/>
          <p:nvPr/>
        </p:nvSpPr>
        <p:spPr>
          <a:xfrm>
            <a:off x="1388730" y="3217541"/>
            <a:ext cx="5327136" cy="1317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592" dirty="0" err="1">
                <a:solidFill>
                  <a:schemeClr val="tx2"/>
                </a:solidFill>
                <a:latin typeface="Consolas" panose="020B0609020204030204" pitchFamily="49" charset="0"/>
              </a:rPr>
              <a:t>날짜,지점,평균기온</a:t>
            </a:r>
            <a:r>
              <a:rPr lang="ko-KR" altLang="en-US" sz="1592" dirty="0">
                <a:solidFill>
                  <a:schemeClr val="tx2"/>
                </a:solidFill>
                <a:latin typeface="Consolas" panose="020B0609020204030204" pitchFamily="49" charset="0"/>
              </a:rPr>
              <a:t>(℃),최저기온(℃),최고기온(℃)</a:t>
            </a:r>
          </a:p>
          <a:p>
            <a:r>
              <a:rPr lang="ko-KR" altLang="en-US" sz="1592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1907-10-01,108,13.5,7.9,20.7</a:t>
            </a:r>
          </a:p>
          <a:p>
            <a:r>
              <a:rPr lang="ko-KR" altLang="en-US" sz="1592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1907-10-02,108,16.2,7.9,22</a:t>
            </a:r>
          </a:p>
          <a:p>
            <a:r>
              <a:rPr lang="ko-KR" altLang="en-US" sz="1592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1907-10-03,108,16.2,13.1,21.3</a:t>
            </a:r>
          </a:p>
          <a:p>
            <a:r>
              <a:rPr lang="ko-KR" altLang="en-US" sz="1592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1907-10-04,108,16.5,11.2,22</a:t>
            </a:r>
            <a:endParaRPr lang="en-US" altLang="ko-KR" sz="1592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FE5B36-CA04-4234-9BB3-4A2018A7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35" y="3234420"/>
            <a:ext cx="3925397" cy="1300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1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FA823F-1FDF-45B4-B164-1838B1EC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C0377F-9248-46F2-BF91-1943AE52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엑셀을 사용하여 간단히 만들 수 있다</a:t>
            </a:r>
            <a:endParaRPr lang="en-US" altLang="ko-KR" dirty="0"/>
          </a:p>
          <a:p>
            <a:pPr lvl="1"/>
            <a:r>
              <a:rPr lang="ko-KR" altLang="en-US" dirty="0"/>
              <a:t>엑셀을 사용하여 </a:t>
            </a:r>
            <a:r>
              <a:rPr lang="en-US" altLang="ko-KR" dirty="0"/>
              <a:t>header</a:t>
            </a:r>
            <a:r>
              <a:rPr lang="ko-KR" altLang="en-US" dirty="0"/>
              <a:t>와 </a:t>
            </a:r>
            <a:r>
              <a:rPr lang="en-US" altLang="ko-KR" dirty="0"/>
              <a:t>row</a:t>
            </a:r>
            <a:r>
              <a:rPr lang="ko-KR" altLang="en-US" dirty="0"/>
              <a:t>로 구성되는 표 형태의 데이터를 만든다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저장을 </a:t>
            </a:r>
            <a:r>
              <a:rPr lang="en-US" altLang="ko-KR" dirty="0"/>
              <a:t>CSV(</a:t>
            </a:r>
            <a:r>
              <a:rPr lang="ko-KR" altLang="en-US" dirty="0"/>
              <a:t>쉼표로 분리</a:t>
            </a:r>
            <a:r>
              <a:rPr lang="en-US" altLang="ko-KR" dirty="0"/>
              <a:t>) </a:t>
            </a:r>
            <a:r>
              <a:rPr lang="ko-KR" altLang="en-US" dirty="0"/>
              <a:t>형태로 저장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6CCF15-5219-4846-8A6F-F2A63A1D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60" y="2324304"/>
            <a:ext cx="3345721" cy="12635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E37CEF-EBB7-44D4-96A5-D5885841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37" y="4395505"/>
            <a:ext cx="3287897" cy="20549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8FE0CD-9406-4471-857D-4B045BEC4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54" y="4437112"/>
            <a:ext cx="3759313" cy="19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100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FA823F-1FDF-45B4-B164-1838B1EC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파일 만들기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C0377F-9248-46F2-BF91-1943AE52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공공데이터 등을 </a:t>
            </a:r>
            <a:r>
              <a:rPr lang="en-US" altLang="ko-KR" dirty="0"/>
              <a:t>CSV </a:t>
            </a:r>
            <a:r>
              <a:rPr lang="ko-KR" altLang="en-US" dirty="0"/>
              <a:t>파일로 다운로드</a:t>
            </a:r>
            <a:endParaRPr lang="en-US" altLang="ko-KR" dirty="0"/>
          </a:p>
          <a:p>
            <a:pPr lvl="1"/>
            <a:r>
              <a:rPr lang="ko-KR" altLang="en-US" dirty="0"/>
              <a:t>기상데이터 </a:t>
            </a:r>
            <a:r>
              <a:rPr lang="en-US" altLang="ko-KR" dirty="0"/>
              <a:t>(</a:t>
            </a:r>
            <a:r>
              <a:rPr lang="pl-PL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hlinkClick r:id="rId3"/>
              </a:rPr>
              <a:t>https://data.kma.go.kr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D18557-2506-433D-BC38-EBCD583FF5C8}"/>
              </a:ext>
            </a:extLst>
          </p:cNvPr>
          <p:cNvGrpSpPr/>
          <p:nvPr/>
        </p:nvGrpSpPr>
        <p:grpSpPr>
          <a:xfrm>
            <a:off x="868015" y="2708920"/>
            <a:ext cx="4289150" cy="3131039"/>
            <a:chOff x="512286" y="2386657"/>
            <a:chExt cx="4791714" cy="30612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029ACF-1B7C-407B-9354-D77A4C07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86" y="2386657"/>
              <a:ext cx="4791714" cy="306126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791014-D0F4-4CBE-A966-38BCAA64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5818" y="4053809"/>
              <a:ext cx="908383" cy="90228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1EB9A4C-CF86-489C-943E-324CD0532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567" y="2564904"/>
            <a:ext cx="5761944" cy="40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92AE79-DC4C-494C-BB60-91D4E6B2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 파일 다루기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AB0A4D-D2D7-42E9-AF72-C4B163C3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CSV </a:t>
            </a:r>
            <a:r>
              <a:rPr lang="ko-KR" altLang="en-US" dirty="0"/>
              <a:t>파일을 열고 </a:t>
            </a:r>
            <a:r>
              <a:rPr lang="ko-KR" altLang="en-US" dirty="0" err="1"/>
              <a:t>읽어들여</a:t>
            </a:r>
            <a:r>
              <a:rPr lang="ko-KR" altLang="en-US" dirty="0"/>
              <a:t> 원하는 작업을 할 수 있으며</a:t>
            </a:r>
            <a:r>
              <a:rPr lang="en-US" altLang="ko-KR" dirty="0"/>
              <a:t>, </a:t>
            </a:r>
            <a:r>
              <a:rPr lang="ko-KR" altLang="en-US" dirty="0"/>
              <a:t>크게 세 가지 방법이 있다</a:t>
            </a:r>
            <a:endParaRPr lang="en-US" altLang="ko-KR" dirty="0"/>
          </a:p>
          <a:p>
            <a:pPr marL="701467" lvl="1" indent="-341254">
              <a:buFont typeface="+mj-lt"/>
              <a:buAutoNum type="circleNumDbPlain"/>
            </a:pPr>
            <a:r>
              <a:rPr lang="ko-KR" altLang="en-US" dirty="0"/>
              <a:t>파일 객체 사용하기</a:t>
            </a:r>
            <a:endParaRPr lang="en-US" altLang="ko-KR" dirty="0"/>
          </a:p>
          <a:p>
            <a:pPr lvl="2"/>
            <a:r>
              <a:rPr lang="ko-KR" altLang="en-US" dirty="0"/>
              <a:t>텍스트 파일로 읽어 파이썬 기본 기능을 사용</a:t>
            </a:r>
            <a:endParaRPr lang="en-US" altLang="ko-KR" dirty="0"/>
          </a:p>
          <a:p>
            <a:pPr marL="701467" lvl="1" indent="-341254">
              <a:buFont typeface="+mj-lt"/>
              <a:buAutoNum type="circleNumDbPlain"/>
            </a:pPr>
            <a:r>
              <a:rPr lang="en-US" altLang="ko-KR" dirty="0"/>
              <a:t>CSV </a:t>
            </a:r>
            <a:r>
              <a:rPr lang="ko-KR" altLang="en-US" dirty="0"/>
              <a:t>객체 사용하기 </a:t>
            </a:r>
            <a:r>
              <a:rPr lang="en-US" altLang="ko-KR" dirty="0"/>
              <a:t>(csv </a:t>
            </a:r>
            <a:r>
              <a:rPr lang="ko-KR" altLang="en-US" dirty="0"/>
              <a:t>라이브러리 사용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CSV </a:t>
            </a:r>
            <a:r>
              <a:rPr lang="ko-KR" altLang="en-US" dirty="0"/>
              <a:t>라이브러리의 기능을 사용하여 필드 분리 등 편리한 기능 사용</a:t>
            </a:r>
            <a:endParaRPr lang="en-US" altLang="ko-KR" dirty="0"/>
          </a:p>
          <a:p>
            <a:pPr marL="701467" lvl="1" indent="-341254">
              <a:buFont typeface="+mj-ea"/>
              <a:buAutoNum type="circleNumDbPlain"/>
            </a:pPr>
            <a:r>
              <a:rPr lang="en-US" altLang="ko-KR" dirty="0"/>
              <a:t>Pandas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객체 사용하기 </a:t>
            </a:r>
            <a:r>
              <a:rPr lang="en-US" altLang="ko-KR" dirty="0"/>
              <a:t>(pandas </a:t>
            </a:r>
            <a:r>
              <a:rPr lang="ko-KR" altLang="en-US" dirty="0"/>
              <a:t>라이브러리 사용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등의 구조를 사용하여 강력한 데이터 처리 기능 사용</a:t>
            </a:r>
          </a:p>
        </p:txBody>
      </p:sp>
    </p:spTree>
    <p:extLst>
      <p:ext uri="{BB962C8B-B14F-4D97-AF65-F5344CB8AC3E}">
        <p14:creationId xmlns:p14="http://schemas.microsoft.com/office/powerpoint/2010/main" val="1006434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92AE79-DC4C-494C-BB60-91D4E6B2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 파일 다루기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AB0A4D-D2D7-42E9-AF72-C4B163C3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기온 </a:t>
            </a:r>
            <a:r>
              <a:rPr lang="en-US" altLang="ko-KR" dirty="0"/>
              <a:t>CSV </a:t>
            </a:r>
            <a:r>
              <a:rPr lang="ko-KR" altLang="en-US" dirty="0"/>
              <a:t>파일을 읽어 평균기온 대신 중간기온 </a:t>
            </a:r>
            <a:r>
              <a:rPr lang="en-US" altLang="ko-KR" dirty="0"/>
              <a:t>((</a:t>
            </a:r>
            <a:r>
              <a:rPr lang="ko-KR" altLang="en-US" dirty="0"/>
              <a:t>최고기온</a:t>
            </a:r>
            <a:r>
              <a:rPr lang="en-US" altLang="ko-KR" dirty="0"/>
              <a:t>+</a:t>
            </a:r>
            <a:r>
              <a:rPr lang="ko-KR" altLang="en-US" dirty="0"/>
              <a:t>최저기온</a:t>
            </a:r>
            <a:r>
              <a:rPr lang="en-US" altLang="ko-KR" dirty="0"/>
              <a:t>)/2)</a:t>
            </a:r>
            <a:r>
              <a:rPr lang="ko-KR" altLang="en-US" dirty="0"/>
              <a:t>으로 변경하여 새로운 </a:t>
            </a:r>
            <a:r>
              <a:rPr lang="en-US" altLang="ko-KR" dirty="0"/>
              <a:t>CSV </a:t>
            </a:r>
            <a:r>
              <a:rPr lang="ko-KR" altLang="en-US" dirty="0"/>
              <a:t>파일로 저장하는 프로그램을 세가지 방법으로 작성해 보자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AD7F8F-E0D9-4D57-A9B0-784A674F1395}"/>
              </a:ext>
            </a:extLst>
          </p:cNvPr>
          <p:cNvSpPr/>
          <p:nvPr/>
        </p:nvSpPr>
        <p:spPr>
          <a:xfrm>
            <a:off x="1927838" y="3007350"/>
            <a:ext cx="5146905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날짜,지점,</a:t>
            </a:r>
            <a:r>
              <a:rPr lang="ko-KR" alt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평균</a:t>
            </a:r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(℃),최저기온(℃),최고기온(℃)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1907-10-01,108,13.5,7.9,20.7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1907-10-02,108,16.2,7.9,22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1907-10-03,108,16.2,13.1,21.3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1907-10-04,108,16.5,11.2,22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85DE48-BC4E-4878-9E92-5BBD19A0B0F6}"/>
              </a:ext>
            </a:extLst>
          </p:cNvPr>
          <p:cNvSpPr/>
          <p:nvPr/>
        </p:nvSpPr>
        <p:spPr>
          <a:xfrm>
            <a:off x="4770487" y="4725144"/>
            <a:ext cx="5146905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날짜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지점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최저기온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최고기온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14.3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,7.9,20.7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14.95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,7.9,22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17.2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,13.1,21.3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16.6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,11.2,22</a:t>
            </a:r>
          </a:p>
        </p:txBody>
      </p:sp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7987934E-09E1-4142-875F-F1F28BF5278A}"/>
              </a:ext>
            </a:extLst>
          </p:cNvPr>
          <p:cNvSpPr/>
          <p:nvPr/>
        </p:nvSpPr>
        <p:spPr>
          <a:xfrm flipV="1">
            <a:off x="3362162" y="4353055"/>
            <a:ext cx="1351992" cy="1098475"/>
          </a:xfrm>
          <a:prstGeom prst="bentArrow">
            <a:avLst>
              <a:gd name="adj1" fmla="val 27109"/>
              <a:gd name="adj2" fmla="val 29804"/>
              <a:gd name="adj3" fmla="val 36976"/>
              <a:gd name="adj4" fmla="val 4375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114C3-12A5-4457-9EC2-B522EA25075D}"/>
              </a:ext>
            </a:extLst>
          </p:cNvPr>
          <p:cNvSpPr/>
          <p:nvPr/>
        </p:nvSpPr>
        <p:spPr>
          <a:xfrm>
            <a:off x="1821143" y="2639796"/>
            <a:ext cx="1444047" cy="367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</a:rPr>
              <a:t>temper.csv</a:t>
            </a:r>
            <a:endParaRPr lang="ko-KR" altLang="en-US" sz="1791" dirty="0">
              <a:solidFill>
                <a:srgbClr val="0070C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B9B2A8-3AE1-4C06-B584-76672FF6908F}"/>
              </a:ext>
            </a:extLst>
          </p:cNvPr>
          <p:cNvSpPr/>
          <p:nvPr/>
        </p:nvSpPr>
        <p:spPr>
          <a:xfrm>
            <a:off x="4657821" y="4357590"/>
            <a:ext cx="1696102" cy="367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</a:rPr>
              <a:t>temper-m.csv</a:t>
            </a:r>
            <a:endParaRPr lang="ko-KR" altLang="en-US" sz="179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95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3B9D3B-1AEC-4DEF-88B6-6DBE0BC8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다루기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187C6E-8DB6-469F-85B1-EE4EB4FC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객체를 사용하여 </a:t>
            </a:r>
            <a:r>
              <a:rPr lang="en-US" altLang="ko-KR" dirty="0"/>
              <a:t>CSV </a:t>
            </a:r>
            <a:r>
              <a:rPr lang="ko-KR" altLang="en-US" dirty="0"/>
              <a:t>데이터 다루기</a:t>
            </a:r>
            <a:endParaRPr lang="en-US" altLang="ko-KR" dirty="0"/>
          </a:p>
          <a:p>
            <a:pPr lvl="1"/>
            <a:r>
              <a:rPr lang="ko-KR" altLang="en-US" dirty="0"/>
              <a:t>파일을 줄 단위로 읽어 </a:t>
            </a:r>
            <a:r>
              <a:rPr lang="en-US" altLang="ko-KR" dirty="0"/>
              <a:t>","</a:t>
            </a:r>
            <a:r>
              <a:rPr lang="ko-KR" altLang="en-US" dirty="0"/>
              <a:t>로 </a:t>
            </a:r>
            <a:r>
              <a:rPr lang="en-US" altLang="ko-KR" dirty="0"/>
              <a:t>split </a:t>
            </a:r>
            <a:r>
              <a:rPr lang="ko-KR" altLang="en-US" dirty="0"/>
              <a:t>하여 각 데이터를 처리하고 결과를 다시 </a:t>
            </a:r>
            <a:r>
              <a:rPr lang="en-US" altLang="ko-KR" dirty="0"/>
              <a:t>"," </a:t>
            </a:r>
            <a:r>
              <a:rPr lang="ko-KR" altLang="en-US" dirty="0"/>
              <a:t>단위로 </a:t>
            </a:r>
            <a:r>
              <a:rPr lang="en-US" altLang="ko-KR" dirty="0"/>
              <a:t>join </a:t>
            </a:r>
            <a:r>
              <a:rPr lang="ko-KR" altLang="en-US" dirty="0"/>
              <a:t>하여 파일에 </a:t>
            </a:r>
            <a:r>
              <a:rPr lang="en-US" altLang="ko-KR" dirty="0"/>
              <a:t>write </a:t>
            </a:r>
            <a:r>
              <a:rPr lang="ko-KR" altLang="en-US" dirty="0"/>
              <a:t>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D41FCA-3429-4D82-9149-D152D5D9262A}"/>
              </a:ext>
            </a:extLst>
          </p:cNvPr>
          <p:cNvSpPr/>
          <p:nvPr/>
        </p:nvSpPr>
        <p:spPr>
          <a:xfrm>
            <a:off x="1170087" y="2924223"/>
            <a:ext cx="7200800" cy="35394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Consolas" panose="020B0609020204030204" pitchFamily="49" charset="0"/>
              </a:rPr>
              <a:t>f_in</a:t>
            </a:r>
            <a:r>
              <a:rPr lang="en-US" altLang="ko-KR" sz="1600" dirty="0">
                <a:latin typeface="Consolas" panose="020B0609020204030204" pitchFamily="49" charset="0"/>
              </a:rPr>
              <a:t> = open('temper.csv', 'r', newline='')</a:t>
            </a: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f_out</a:t>
            </a:r>
            <a:r>
              <a:rPr lang="en-US" altLang="ko-KR" sz="1600" dirty="0">
                <a:latin typeface="Consolas" panose="020B0609020204030204" pitchFamily="49" charset="0"/>
              </a:rPr>
              <a:t> = open('temper-m.csv', 'w', newline='')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header = </a:t>
            </a:r>
            <a:r>
              <a:rPr lang="en-US" altLang="ko-KR" sz="1600" dirty="0" err="1">
                <a:latin typeface="Consolas" panose="020B0609020204030204" pitchFamily="49" charset="0"/>
              </a:rPr>
              <a:t>f_in.readline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newheader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header.replace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평균</a:t>
            </a:r>
            <a:r>
              <a:rPr lang="en-US" altLang="ko-KR" sz="1600" dirty="0">
                <a:latin typeface="Consolas" panose="020B0609020204030204" pitchFamily="49" charset="0"/>
              </a:rPr>
              <a:t>","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en-US" altLang="ko-KR" sz="16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f_out.write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newheader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for row in </a:t>
            </a:r>
            <a:r>
              <a:rPr lang="en-US" altLang="ko-KR" sz="1600" dirty="0" err="1">
                <a:latin typeface="Consolas" panose="020B0609020204030204" pitchFamily="49" charset="0"/>
              </a:rPr>
              <a:t>f_in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if row == '\r\n': break	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# finish at end-line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row.split</a:t>
            </a:r>
            <a:r>
              <a:rPr lang="en-US" altLang="ko-KR" sz="1600" dirty="0">
                <a:latin typeface="Consolas" panose="020B0609020204030204" pitchFamily="49" charset="0"/>
              </a:rPr>
              <a:t>(',')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[2]</a:t>
            </a:r>
            <a:r>
              <a:rPr lang="en-US" altLang="ko-KR" sz="1600" dirty="0">
                <a:latin typeface="Consolas" panose="020B0609020204030204" pitchFamily="49" charset="0"/>
              </a:rPr>
              <a:t> = str((float(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[3]) + float(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[4])) / 2)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f_out.write</a:t>
            </a:r>
            <a:r>
              <a:rPr lang="en-US" altLang="ko-KR" sz="1600" dirty="0">
                <a:latin typeface="Consolas" panose="020B0609020204030204" pitchFamily="49" charset="0"/>
              </a:rPr>
              <a:t>(','.join(</a:t>
            </a:r>
            <a:r>
              <a:rPr lang="en-US" altLang="ko-KR" sz="1600" dirty="0" err="1">
                <a:latin typeface="Consolas" panose="020B0609020204030204" pitchFamily="49" charset="0"/>
              </a:rPr>
              <a:t>rowLst</a:t>
            </a:r>
            <a:r>
              <a:rPr lang="en-US" altLang="ko-KR" sz="1600" dirty="0">
                <a:latin typeface="Consolas" panose="020B0609020204030204" pitchFamily="49" charset="0"/>
              </a:rPr>
              <a:t>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f_in.close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err="1">
                <a:latin typeface="Consolas" panose="020B0609020204030204" pitchFamily="49" charset="0"/>
              </a:rPr>
              <a:t>f_out.close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FF16E7-8854-41D0-85D7-92FF6CC101BE}"/>
              </a:ext>
            </a:extLst>
          </p:cNvPr>
          <p:cNvSpPr/>
          <p:nvPr/>
        </p:nvSpPr>
        <p:spPr>
          <a:xfrm>
            <a:off x="6949526" y="2810495"/>
            <a:ext cx="5021761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날짜,지점,</a:t>
            </a:r>
            <a:r>
              <a:rPr lang="ko-KR" alt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평균</a:t>
            </a:r>
            <a:r>
              <a:rPr lang="ko-KR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(℃),최저기온(℃),최고기온(℃)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1907-10-01,108,13.5,7.9,20.7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1907-10-02,108,16.2,7.9,22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1907-10-03,108,16.2,13.1,21.3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1907-10-04,108,16.5,11.2,22</a:t>
            </a:r>
            <a:endParaRPr lang="en-US" altLang="ko-KR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22C82-ED7D-476D-9408-535929BD3583}"/>
              </a:ext>
            </a:extLst>
          </p:cNvPr>
          <p:cNvSpPr/>
          <p:nvPr/>
        </p:nvSpPr>
        <p:spPr>
          <a:xfrm>
            <a:off x="6930727" y="5598370"/>
            <a:ext cx="5040560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날짜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지점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중간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최저기온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(℃),</a:t>
            </a:r>
            <a:r>
              <a:rPr lang="ko-KR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최고기온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(℃)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1907-10-01,108,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14.3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,7.9,20.7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1907-10-02,108,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14.95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,7.9,22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1907-10-03,108,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17.2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,13.1,21.3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1907-10-04,108,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16.6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,11.2,22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015580A-2E2B-4F49-AC76-D2B31B2018E7}"/>
              </a:ext>
            </a:extLst>
          </p:cNvPr>
          <p:cNvSpPr/>
          <p:nvPr/>
        </p:nvSpPr>
        <p:spPr>
          <a:xfrm>
            <a:off x="8769880" y="4223704"/>
            <a:ext cx="701996" cy="128489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2670809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.02">
      <a:majorFont>
        <a:latin typeface="Trebuchet MS"/>
        <a:ea typeface="나눔바른고딕"/>
        <a:cs typeface=""/>
      </a:majorFont>
      <a:minorFont>
        <a:latin typeface="Trebuchet MS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sz="28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11130</Words>
  <Application>Microsoft Macintosh PowerPoint</Application>
  <PresentationFormat>Custom</PresentationFormat>
  <Paragraphs>1759</Paragraphs>
  <Slides>135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9" baseType="lpstr">
      <vt:lpstr>굴림</vt:lpstr>
      <vt:lpstr>굴림체</vt:lpstr>
      <vt:lpstr>HY엽서L</vt:lpstr>
      <vt:lpstr>맑은 고딕</vt:lpstr>
      <vt:lpstr>나눔바른고딕</vt:lpstr>
      <vt:lpstr>함초롬돋움</vt:lpstr>
      <vt:lpstr>Arial</vt:lpstr>
      <vt:lpstr>Century Schoolbook</vt:lpstr>
      <vt:lpstr>Consolas</vt:lpstr>
      <vt:lpstr>Courier New</vt:lpstr>
      <vt:lpstr>Times New Roman</vt:lpstr>
      <vt:lpstr>Trebuchet MS</vt:lpstr>
      <vt:lpstr>Wingdings</vt:lpstr>
      <vt:lpstr>Office 테마</vt:lpstr>
      <vt:lpstr>고급 파이썬프로그래밍</vt:lpstr>
      <vt:lpstr>학습 목차</vt:lpstr>
      <vt:lpstr>Part III – 7장  함수, 모듈, 라이브러리 패키지</vt:lpstr>
      <vt:lpstr>함수의 정의</vt:lpstr>
      <vt:lpstr>함수란?</vt:lpstr>
      <vt:lpstr>함수의 필요성</vt:lpstr>
      <vt:lpstr>함수</vt:lpstr>
      <vt:lpstr>함수</vt:lpstr>
      <vt:lpstr>함수 사용의 장점</vt:lpstr>
      <vt:lpstr>Python의 3가지 함수 종류</vt:lpstr>
      <vt:lpstr>사용자 정의 함수</vt:lpstr>
      <vt:lpstr>사용자 정의 함수</vt:lpstr>
      <vt:lpstr>함수 정의 </vt:lpstr>
      <vt:lpstr>함수 호출</vt:lpstr>
      <vt:lpstr>함수 호출하기</vt:lpstr>
      <vt:lpstr>함수 호출하기</vt:lpstr>
      <vt:lpstr>함수 호출하기</vt:lpstr>
      <vt:lpstr>함수 호출하기</vt:lpstr>
      <vt:lpstr>인수, 매개변수, 반환값</vt:lpstr>
      <vt:lpstr>함수 작성 및 호출 예</vt:lpstr>
      <vt:lpstr>함수 호출하기</vt:lpstr>
      <vt:lpstr>함수 호출하기</vt:lpstr>
      <vt:lpstr>함수 호출하기</vt:lpstr>
      <vt:lpstr>함수 호출하기 (가변인수)</vt:lpstr>
      <vt:lpstr>함수 호출 예 (가변 인수, 키워드 인수, 인수 기본값 사용)</vt:lpstr>
      <vt:lpstr>함수 호출하기</vt:lpstr>
      <vt:lpstr>함수 호출하기</vt:lpstr>
      <vt:lpstr>함수 호출하기</vt:lpstr>
      <vt:lpstr>함수 호출하기</vt:lpstr>
      <vt:lpstr>함수 호출하기</vt:lpstr>
      <vt:lpstr>함수의 위치</vt:lpstr>
      <vt:lpstr>함수 호출하기</vt:lpstr>
      <vt:lpstr>다양한 함수 사용</vt:lpstr>
      <vt:lpstr>map 함수와 filter 함수</vt:lpstr>
      <vt:lpstr>map 함수와 filter 함수</vt:lpstr>
      <vt:lpstr>lambda 함수</vt:lpstr>
      <vt:lpstr>lambda 함수 사용 예</vt:lpstr>
      <vt:lpstr>함수이름을 인수로 사용하면?</vt:lpstr>
      <vt:lpstr>재귀함수 (Recursive Function)</vt:lpstr>
      <vt:lpstr>지역변수와 전역변수</vt:lpstr>
      <vt:lpstr>지역(local) 변수, 전역(global) 변수</vt:lpstr>
      <vt:lpstr>지역변수와 전역변수</vt:lpstr>
      <vt:lpstr>지역변수와 전역변수</vt:lpstr>
      <vt:lpstr>지역 변수와 전역 변수</vt:lpstr>
      <vt:lpstr>지역변수와 전역변수</vt:lpstr>
      <vt:lpstr>지역 변수와 전역 변수</vt:lpstr>
      <vt:lpstr>지역 변수와 전역 변수</vt:lpstr>
      <vt:lpstr>지역(local) 변수, 전역(global) 변수</vt:lpstr>
      <vt:lpstr>지역(local) 변수, 전역(global) 변수</vt:lpstr>
      <vt:lpstr>지역(local) 변수, 전역(global) 변수</vt:lpstr>
      <vt:lpstr>참조 값에 의한 인수 전달</vt:lpstr>
      <vt:lpstr>참조 값에 의한 인수 전달</vt:lpstr>
      <vt:lpstr>라이브러리와 모듈</vt:lpstr>
      <vt:lpstr>모듈이란</vt:lpstr>
      <vt:lpstr>사용자 정의 모듈</vt:lpstr>
      <vt:lpstr>사용자 정의 모듈</vt:lpstr>
      <vt:lpstr>모듈 사용: import</vt:lpstr>
      <vt:lpstr>모듈 사용: import</vt:lpstr>
      <vt:lpstr>파이썬 표준 모듈</vt:lpstr>
      <vt:lpstr>모듈 사용: import</vt:lpstr>
      <vt:lpstr>모듈사용: import</vt:lpstr>
      <vt:lpstr>파이썬 표준모듈</vt:lpstr>
      <vt:lpstr>파이썬 표준모듈</vt:lpstr>
      <vt:lpstr>파이썬 표준모듈</vt:lpstr>
      <vt:lpstr>외부 모듈/라이브러리</vt:lpstr>
      <vt:lpstr>외부 모듈 설치 및 사용 예</vt:lpstr>
      <vt:lpstr>Turtle 그래픽 모듈</vt:lpstr>
      <vt:lpstr>터틀 그래픽 (Turtle Graphics) 모듈</vt:lpstr>
      <vt:lpstr>터틀 그래픽 (Turtle Graphics) 모듈</vt:lpstr>
      <vt:lpstr>터틀 그래픽 (Turtle Graphics) 모듈</vt:lpstr>
      <vt:lpstr>터틀 그래픽 (Turtle Graphics) 모듈</vt:lpstr>
      <vt:lpstr>터틀 그래픽 모듈의 메소드(함수)</vt:lpstr>
      <vt:lpstr>터틀 그래픽 모듈의 메소드(함수)</vt:lpstr>
      <vt:lpstr>터틀 그래픽 모듈의 메소드</vt:lpstr>
      <vt:lpstr>도형 그리기</vt:lpstr>
      <vt:lpstr>도형 그리기</vt:lpstr>
      <vt:lpstr>도형 그리기 </vt:lpstr>
      <vt:lpstr>도형 그리기</vt:lpstr>
      <vt:lpstr>도형 그리기</vt:lpstr>
      <vt:lpstr>도형 그리기</vt:lpstr>
      <vt:lpstr>도형 그리기</vt:lpstr>
      <vt:lpstr>도형 그리기</vt:lpstr>
      <vt:lpstr>도형 그리기</vt:lpstr>
      <vt:lpstr>다양한 turtle 데모</vt:lpstr>
      <vt:lpstr>파이썬 라이브러리 활용</vt:lpstr>
      <vt:lpstr>파이썬 라이브러리 활용에 대하여…</vt:lpstr>
      <vt:lpstr>https://www.python.org/</vt:lpstr>
      <vt:lpstr>https://pypi.org/</vt:lpstr>
      <vt:lpstr>https://github.com/</vt:lpstr>
      <vt:lpstr>내 PC의 파이썬 프로그램 관련 파일들 (Windows 중심)</vt:lpstr>
      <vt:lpstr>라이브러리 활용 (매크로 프로그램 작성?)</vt:lpstr>
      <vt:lpstr>Part III – 8장  다양한 파일 입출력 처리</vt:lpstr>
      <vt:lpstr>CSV/Excel 파일 다루기</vt:lpstr>
      <vt:lpstr>CSV 파일</vt:lpstr>
      <vt:lpstr>CSV 파일 만들기</vt:lpstr>
      <vt:lpstr>CSV 파일 만들기</vt:lpstr>
      <vt:lpstr>CSV 파일 다루기</vt:lpstr>
      <vt:lpstr>CSV 파일 다루기</vt:lpstr>
      <vt:lpstr>CSV 다루기</vt:lpstr>
      <vt:lpstr>CSV 다루기</vt:lpstr>
      <vt:lpstr>CSV 다루기</vt:lpstr>
      <vt:lpstr>CSV 다루기</vt:lpstr>
      <vt:lpstr>간단한 엑셀문서 다루기</vt:lpstr>
      <vt:lpstr>엑셀 통합 문서 다루기</vt:lpstr>
      <vt:lpstr>단일 워크시트 처리</vt:lpstr>
      <vt:lpstr>한글 인코딩과 데이터프레임</vt:lpstr>
      <vt:lpstr>파일 처리시 한글 인코딩 문제</vt:lpstr>
      <vt:lpstr>파일 처리시 한글 인코딩 문제</vt:lpstr>
      <vt:lpstr>pandas를 사용한 파일처리</vt:lpstr>
      <vt:lpstr>DataFrame 처리 맛보기</vt:lpstr>
      <vt:lpstr>파일 입출력, pandas 맛보기 비교</vt:lpstr>
      <vt:lpstr>Part III – 7장  객체지향 프로그래밍 (Object Oriented Programming)</vt:lpstr>
      <vt:lpstr>객체란 무엇인가?</vt:lpstr>
      <vt:lpstr>이미 사용해 봤던 객체들</vt:lpstr>
      <vt:lpstr>연산 지향      Vs. 객체 지향 Operation Oriented     Vs.  Object Oriented</vt:lpstr>
      <vt:lpstr>클래스와 객체</vt:lpstr>
      <vt:lpstr>클래스의 생성</vt:lpstr>
      <vt:lpstr>클래스의 생성</vt:lpstr>
      <vt:lpstr>객체의 생성과 사용</vt:lpstr>
      <vt:lpstr>토끼 이동 프로그램 예</vt:lpstr>
      <vt:lpstr>특별한 메소드 (생성자, 소멸자)</vt:lpstr>
      <vt:lpstr>생성자와 소멸자</vt:lpstr>
      <vt:lpstr>생성자자 소멸자를 사용한 토끼 이동 프로그램</vt:lpstr>
      <vt:lpstr>클래스의 상속</vt:lpstr>
      <vt:lpstr>상속이란?</vt:lpstr>
      <vt:lpstr>상속 구현</vt:lpstr>
      <vt:lpstr>간단한 집합 객체 구현</vt:lpstr>
      <vt:lpstr>프로그래밍 실습</vt:lpstr>
      <vt:lpstr>1.   최댓값 출력하기</vt:lpstr>
      <vt:lpstr>2.   여러 개 정수 입력 함수 (문제 설명)</vt:lpstr>
      <vt:lpstr>2.   여러 개 정수 입력 함수 (부분 프로그램)</vt:lpstr>
      <vt:lpstr>2.  여러 개 정수 입력 함수 (실행 예시)</vt:lpstr>
      <vt:lpstr>3.  turtle 모듈을 사용하여 도넛 그리기</vt:lpstr>
      <vt:lpstr>4.  datetime 모듈을 사용하여 날짜 계산하기</vt:lpstr>
      <vt:lpstr>5.  날씨정보 파일을 읽어서 분석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 Yoon Joon</cp:lastModifiedBy>
  <cp:revision>78</cp:revision>
  <dcterms:created xsi:type="dcterms:W3CDTF">2020-07-06T05:52:29Z</dcterms:created>
  <dcterms:modified xsi:type="dcterms:W3CDTF">2022-06-19T01:49:56Z</dcterms:modified>
</cp:coreProperties>
</file>